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24"/>
  </p:notesMasterIdLst>
  <p:handoutMasterIdLst>
    <p:handoutMasterId r:id="rId25"/>
  </p:handoutMasterIdLst>
  <p:sldIdLst>
    <p:sldId id="283" r:id="rId2"/>
    <p:sldId id="311" r:id="rId3"/>
    <p:sldId id="326" r:id="rId4"/>
    <p:sldId id="313" r:id="rId5"/>
    <p:sldId id="327" r:id="rId6"/>
    <p:sldId id="325" r:id="rId7"/>
    <p:sldId id="318" r:id="rId8"/>
    <p:sldId id="319" r:id="rId9"/>
    <p:sldId id="320" r:id="rId10"/>
    <p:sldId id="321" r:id="rId11"/>
    <p:sldId id="306" r:id="rId12"/>
    <p:sldId id="324" r:id="rId13"/>
    <p:sldId id="316" r:id="rId14"/>
    <p:sldId id="317" r:id="rId15"/>
    <p:sldId id="322" r:id="rId16"/>
    <p:sldId id="295" r:id="rId17"/>
    <p:sldId id="297" r:id="rId18"/>
    <p:sldId id="300" r:id="rId19"/>
    <p:sldId id="296" r:id="rId20"/>
    <p:sldId id="303" r:id="rId21"/>
    <p:sldId id="301" r:id="rId22"/>
    <p:sldId id="302" r:id="rId23"/>
  </p:sldIdLst>
  <p:sldSz cx="9144000" cy="6858000" type="screen4x3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6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3DB7025-ED47-41E1-BED6-9ABDDC1FFB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4FC1501-57B4-495F-B163-88A5759454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7/7/2020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kumimoji="0" lang="en-US" smtClean="0">
                <a:solidFill>
                  <a:schemeClr val="accent1">
                    <a:tint val="20000"/>
                  </a:schemeClr>
                </a:solidFill>
              </a:rPr>
              <a:t>Copyright © 2020 Albaro Languages</a:t>
            </a:r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7/7/2020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7/7/2020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7/7/2020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7/7/2020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7/7/2020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7/7/2020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r>
              <a:rPr lang="en-US" smtClean="0"/>
              <a:t>7/7/2020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7/7/2020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kumimoji="0" lang="en-US" smtClean="0">
                <a:solidFill>
                  <a:schemeClr val="tx1"/>
                </a:solidFill>
              </a:rPr>
              <a:t>Copyright © 2020 Albaro Languages</a:t>
            </a:r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7/7/2020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7/7/2020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582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990600"/>
            <a:ext cx="41529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10100" y="990600"/>
            <a:ext cx="4152900" cy="487680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582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304800" y="990600"/>
            <a:ext cx="4152900" cy="4876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990600"/>
            <a:ext cx="41529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582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990600"/>
            <a:ext cx="41529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10100" y="990600"/>
            <a:ext cx="4152900" cy="487680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6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7/7/2020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r>
              <a:rPr kumimoji="0" lang="en-US" sz="1000" smtClean="0">
                <a:solidFill>
                  <a:schemeClr val="tx1"/>
                </a:solidFill>
              </a:rPr>
              <a:t>Copyright © 2020 Albaro Languages</a:t>
            </a:r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hyperlink" Target="http://images.google.co.uk/imgres?imgurl=http://www.worldofkitsch.com/music/images/abba001.jpg&amp;imgrefurl=http://www.worldofkitsch.com/music/abba.html&amp;h=304&amp;w=310&amp;sz=19&amp;hl=en&amp;start=7&amp;usg=__wi32vKNBVUR6xeNI0RdeZOP07QQ=&amp;tbnid=SnpLECstei5RaM:&amp;tbnh=115&amp;tbnw=117&amp;prev=/images?q=abba&amp;gbv=2&amp;hl=en" TargetMode="External"/><Relationship Id="rId3" Type="http://schemas.openxmlformats.org/officeDocument/2006/relationships/audio" Target="file:///D:\Documents%20and%20Settings\Chris%20Hughes\My%20Documents\My%20Music\Recorded%20Radio\Dragostea%20din%20tei.wav" TargetMode="External"/><Relationship Id="rId7" Type="http://schemas.openxmlformats.org/officeDocument/2006/relationships/hyperlink" Target="http://images.google.co.uk/imgres?imgurl=http://www.rhinotickets.com/las-vegas/celine-dion-tickets/CelineDionTickets.jpg&amp;imgrefurl=http://www.rhinotickets.com/las-vegas/celine-dion-tickets/index.html&amp;h=450&amp;w=350&amp;sz=62&amp;hl=en&amp;start=6&amp;usg=__eRu5bso6ZNTlXXXZbib5Ap-e1Wo=&amp;tbnid=hSUtYn1YcBakCM:&amp;tbnh=127&amp;tbnw=99&amp;prev=/images?q=celine+dion&amp;gbv=2&amp;hl=en" TargetMode="External"/><Relationship Id="rId12" Type="http://schemas.openxmlformats.org/officeDocument/2006/relationships/image" Target="../media/image11.jpeg"/><Relationship Id="rId2" Type="http://schemas.openxmlformats.org/officeDocument/2006/relationships/audio" Target="file:///D:\Documents%20and%20Settings\Chris%20Hughes\My%20Documents\My%20Music\Recorded%20Radio\Genio%20Atrapado.wav" TargetMode="External"/><Relationship Id="rId1" Type="http://schemas.openxmlformats.org/officeDocument/2006/relationships/audio" Target="file:///D:\Documents%20and%20Settings\Chris%20Hughes\My%20Documents\My%20Music\Recorded%20Radio\Pour%20que%20tu%20m'aimes%20encore.wav" TargetMode="External"/><Relationship Id="rId6" Type="http://schemas.openxmlformats.org/officeDocument/2006/relationships/image" Target="../media/image8.png"/><Relationship Id="rId11" Type="http://schemas.openxmlformats.org/officeDocument/2006/relationships/hyperlink" Target="http://images.google.co.uk/imgres?imgurl=http://i25.photobucket.com/albums/c84/metalmaniac45/o-zone-dragostea_din_tei_s_2.jpg&amp;imgrefurl=http://profile.myspace.com/index.cfm?fuseaction=user.viewprofile&amp;friendid=28159755&amp;h=295&amp;w=289&amp;sz=69&amp;hl=en&amp;start=3&amp;usg=__rIh9ZLMFjSdariQvgHycafqgz-Q=&amp;tbnid=dtBaSNuUjCl6JM:&amp;tbnh=115&amp;tbnw=113&amp;prev=/images?q=o-zone+dragostea&amp;gbv=2&amp;hl=en" TargetMode="Externa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0.jpeg"/><Relationship Id="rId4" Type="http://schemas.openxmlformats.org/officeDocument/2006/relationships/audio" Target="file:///D:\Documents%20and%20Settings\Chris%20Hughes\My%20Documents\My%20Music\Recorded%20Radio\Dancing%20Queen.wav" TargetMode="External"/><Relationship Id="rId9" Type="http://schemas.openxmlformats.org/officeDocument/2006/relationships/hyperlink" Target="http://images.google.co.uk/imgres?imgurl=http://images.askmen.com/galleries/singer/christina-aguilera/pictures/christina-aguilera-picture-1.jpg&amp;imgrefurl=http://www.askmen.com/women/galleries/singer/christina-aguilera/picture-2.html&amp;h=490&amp;w=376&amp;sz=47&amp;hl=en&amp;start=7&amp;usg=__mtBRO6WhIlegPMGrwZnAMmim_xA=&amp;tbnid=xL2DFCAEd40RIM:&amp;tbnh=130&amp;tbnw=100&amp;prev=/images?q=christina+aguilera&amp;gbv=2&amp;hl=en&amp;sa=G" TargetMode="External"/><Relationship Id="rId1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audio" Target="file:///D:\Documents%20and%20Settings\Chris%20Hughes\My%20Documents\My%20Music\Recorded%20Radio\Romanian%20clip.wav" TargetMode="External"/><Relationship Id="rId7" Type="http://schemas.openxmlformats.org/officeDocument/2006/relationships/image" Target="../media/image16.png"/><Relationship Id="rId12" Type="http://schemas.openxmlformats.org/officeDocument/2006/relationships/image" Target="../media/image8.png"/><Relationship Id="rId2" Type="http://schemas.openxmlformats.org/officeDocument/2006/relationships/audio" Target="file:///D:\Documents%20and%20Settings\Chris%20Hughes\My%20Documents\My%20Music\Recorded%20Radio\Albanian%20clip.wav" TargetMode="External"/><Relationship Id="rId1" Type="http://schemas.openxmlformats.org/officeDocument/2006/relationships/audio" Target="file:///D:\Documents%20and%20Settings\Chris%20Hughes\My%20Documents\My%20Music\Recorded%20Radio\Spanish%20clip.wav" TargetMode="External"/><Relationship Id="rId6" Type="http://schemas.openxmlformats.org/officeDocument/2006/relationships/hyperlink" Target="http://en.wikipedia.org/wiki/Image:Flag_of_Spain_(civil_variant).svg" TargetMode="External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13.xml"/><Relationship Id="rId10" Type="http://schemas.openxmlformats.org/officeDocument/2006/relationships/hyperlink" Target="http://en.wikipedia.org/wiki/Image:Flag_of_Iran.svg" TargetMode="External"/><Relationship Id="rId4" Type="http://schemas.openxmlformats.org/officeDocument/2006/relationships/audio" Target="file:///D:\Documents%20and%20Settings\Chris%20Hughes\My%20Documents\My%20Music\Recorded%20Radio\Persian%20clip.wav" TargetMode="External"/><Relationship Id="rId9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3581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5400" b="0" dirty="0" smtClean="0">
                <a:latin typeface="Arial Black" pitchFamily="34" charset="0"/>
              </a:rPr>
              <a:t>What could languages ever do for me?</a:t>
            </a:r>
            <a:br>
              <a:rPr lang="en-GB" sz="5400" b="0" dirty="0" smtClean="0">
                <a:latin typeface="Arial Black" pitchFamily="34" charset="0"/>
              </a:rPr>
            </a:br>
            <a:r>
              <a:rPr lang="en-GB" sz="5400" b="0" dirty="0" smtClean="0">
                <a:latin typeface="Arial Black" pitchFamily="34" charset="0"/>
              </a:rPr>
              <a:t/>
            </a:r>
            <a:br>
              <a:rPr lang="en-GB" sz="5400" b="0" dirty="0" smtClean="0">
                <a:latin typeface="Arial Black" pitchFamily="34" charset="0"/>
              </a:rPr>
            </a:br>
            <a:r>
              <a:rPr lang="en-GB" sz="3600" b="0" dirty="0" smtClean="0">
                <a:latin typeface="Arial Black" pitchFamily="34" charset="0"/>
              </a:rPr>
              <a:t>Chris Hughes MBE, </a:t>
            </a:r>
            <a:r>
              <a:rPr lang="en-GB" sz="3600" b="0" dirty="0" err="1" smtClean="0">
                <a:latin typeface="Arial Black" pitchFamily="34" charset="0"/>
              </a:rPr>
              <a:t>MCIL</a:t>
            </a:r>
            <a:endParaRPr lang="en-GB" sz="3600" b="0" dirty="0" smtClean="0">
              <a:latin typeface="Arial Black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>
                <a:solidFill>
                  <a:schemeClr val="accent1">
                    <a:tint val="20000"/>
                  </a:schemeClr>
                </a:solidFill>
              </a:rPr>
              <a:t>Copyright © 2020 Albaro Languages</a:t>
            </a:r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GB" dirty="0" smtClean="0"/>
              <a:t>Fewer people than you think are native English speakers (more speak Mandarin and Spanish…)</a:t>
            </a:r>
          </a:p>
          <a:p>
            <a:pPr eaLnBrk="1" hangingPunct="1"/>
            <a:r>
              <a:rPr lang="en-GB" dirty="0" smtClean="0"/>
              <a:t>The satisfaction that you get from being understood (and understanding the answer!)</a:t>
            </a:r>
          </a:p>
          <a:p>
            <a:pPr eaLnBrk="1" hangingPunct="1"/>
            <a:r>
              <a:rPr lang="en-GB" dirty="0" smtClean="0"/>
              <a:t>Language lets you into another people’s culture</a:t>
            </a:r>
          </a:p>
          <a:p>
            <a:pPr eaLnBrk="1" hangingPunct="1"/>
            <a:r>
              <a:rPr lang="en-GB" dirty="0" smtClean="0"/>
              <a:t>You enjoy your holidays more if you can chat with the locals</a:t>
            </a:r>
          </a:p>
          <a:p>
            <a:pPr eaLnBrk="1" hangingPunct="1"/>
            <a:r>
              <a:rPr lang="en-GB" dirty="0" smtClean="0"/>
              <a:t>They’re not just ‘another’ school subject</a:t>
            </a:r>
          </a:p>
          <a:p>
            <a:pPr eaLnBrk="1" hangingPunct="1"/>
            <a:r>
              <a:rPr lang="en-GB" dirty="0" smtClean="0"/>
              <a:t>You’re FAR more employable in all sorts of jobs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Languages – what’s the point?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dirty="0" smtClean="0"/>
              <a:t>I’m mad about languages! (I speak 18)</a:t>
            </a:r>
          </a:p>
          <a:p>
            <a:pPr eaLnBrk="1" hangingPunct="1"/>
            <a:r>
              <a:rPr lang="en-GB" dirty="0" smtClean="0"/>
              <a:t>I started with Spanish (before school)</a:t>
            </a:r>
          </a:p>
          <a:p>
            <a:pPr eaLnBrk="1" hangingPunct="1"/>
            <a:r>
              <a:rPr lang="en-GB" dirty="0" smtClean="0"/>
              <a:t>Took French, German, Spanish, Italian and Latin at school and taught myself Portuguese, Dutch and Catalan</a:t>
            </a:r>
          </a:p>
          <a:p>
            <a:pPr eaLnBrk="1" hangingPunct="1"/>
            <a:r>
              <a:rPr lang="en-GB" dirty="0" smtClean="0"/>
              <a:t>Interested in ‘rarer’ languages, so I studied Albanian and Basque</a:t>
            </a:r>
          </a:p>
          <a:p>
            <a:pPr eaLnBrk="1" hangingPunct="1"/>
            <a:r>
              <a:rPr lang="en-GB" dirty="0" smtClean="0"/>
              <a:t>I enjoy speaking to people in their own language</a:t>
            </a:r>
          </a:p>
          <a:p>
            <a:pPr eaLnBrk="1" hangingPunct="1"/>
            <a:r>
              <a:rPr lang="en-GB" dirty="0" smtClean="0"/>
              <a:t>I enjoy working with languages and getting paid for it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Why am I a linguist?</a:t>
            </a:r>
          </a:p>
        </p:txBody>
      </p:sp>
      <p:pic>
        <p:nvPicPr>
          <p:cNvPr id="4100" name="Picture 4" descr="Chris and the Queen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88640"/>
            <a:ext cx="2058988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GB" dirty="0" smtClean="0"/>
              <a:t>Je </a:t>
            </a:r>
            <a:r>
              <a:rPr lang="en-GB" dirty="0" err="1" smtClean="0"/>
              <a:t>suis</a:t>
            </a:r>
            <a:r>
              <a:rPr lang="en-GB" dirty="0" smtClean="0"/>
              <a:t> enchant</a:t>
            </a:r>
            <a:r>
              <a:rPr lang="en-US" dirty="0" smtClean="0"/>
              <a:t>é de faire </a:t>
            </a:r>
            <a:r>
              <a:rPr lang="en-US" dirty="0" err="1" smtClean="0"/>
              <a:t>votre</a:t>
            </a:r>
            <a:r>
              <a:rPr lang="en-US" dirty="0" smtClean="0"/>
              <a:t> </a:t>
            </a:r>
            <a:r>
              <a:rPr lang="en-US" dirty="0" err="1" smtClean="0"/>
              <a:t>connaissance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smtClean="0"/>
              <a:t>Me </a:t>
            </a:r>
            <a:r>
              <a:rPr lang="en-US" dirty="0" err="1" smtClean="0"/>
              <a:t>gusta</a:t>
            </a:r>
            <a:r>
              <a:rPr lang="en-US" dirty="0" smtClean="0"/>
              <a:t> </a:t>
            </a:r>
            <a:r>
              <a:rPr lang="en-US" dirty="0" err="1" smtClean="0"/>
              <a:t>muchísimo</a:t>
            </a:r>
            <a:r>
              <a:rPr lang="en-US" dirty="0" smtClean="0"/>
              <a:t> </a:t>
            </a:r>
            <a:r>
              <a:rPr lang="en-US" dirty="0" err="1" smtClean="0"/>
              <a:t>hablar</a:t>
            </a:r>
            <a:r>
              <a:rPr lang="en-US" dirty="0" smtClean="0"/>
              <a:t> </a:t>
            </a:r>
            <a:r>
              <a:rPr lang="en-US" dirty="0" err="1" smtClean="0"/>
              <a:t>idiomas</a:t>
            </a:r>
            <a:r>
              <a:rPr lang="en-US" dirty="0" smtClean="0"/>
              <a:t> </a:t>
            </a:r>
            <a:r>
              <a:rPr lang="en-US" dirty="0" err="1" smtClean="0"/>
              <a:t>extranjeros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err="1" smtClean="0"/>
              <a:t>Gostaria</a:t>
            </a:r>
            <a:r>
              <a:rPr lang="en-US" dirty="0" smtClean="0"/>
              <a:t> </a:t>
            </a:r>
            <a:r>
              <a:rPr lang="en-US" dirty="0" err="1" smtClean="0"/>
              <a:t>muito</a:t>
            </a:r>
            <a:r>
              <a:rPr lang="en-US" dirty="0" smtClean="0"/>
              <a:t> de </a:t>
            </a:r>
            <a:r>
              <a:rPr lang="en-US" dirty="0" err="1" smtClean="0"/>
              <a:t>beber</a:t>
            </a:r>
            <a:r>
              <a:rPr lang="en-US" dirty="0" smtClean="0"/>
              <a:t>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chávena</a:t>
            </a:r>
            <a:r>
              <a:rPr lang="en-US" dirty="0" smtClean="0"/>
              <a:t> de </a:t>
            </a:r>
            <a:r>
              <a:rPr lang="en-US" dirty="0" err="1" smtClean="0"/>
              <a:t>chá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glaube</a:t>
            </a:r>
            <a:r>
              <a:rPr lang="en-US" dirty="0" smtClean="0"/>
              <a:t>, </a:t>
            </a:r>
            <a:r>
              <a:rPr lang="en-US" dirty="0" err="1" smtClean="0"/>
              <a:t>daß</a:t>
            </a:r>
            <a:r>
              <a:rPr lang="en-US" dirty="0" smtClean="0"/>
              <a:t> </a:t>
            </a:r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err="1" smtClean="0"/>
              <a:t>wissen</a:t>
            </a:r>
            <a:r>
              <a:rPr lang="en-US" dirty="0" smtClean="0"/>
              <a:t> was </a:t>
            </a:r>
            <a:r>
              <a:rPr lang="en-US" dirty="0" err="1" smtClean="0"/>
              <a:t>diese</a:t>
            </a:r>
            <a:r>
              <a:rPr lang="en-US" dirty="0" smtClean="0"/>
              <a:t> </a:t>
            </a:r>
            <a:r>
              <a:rPr lang="en-US" dirty="0" err="1" smtClean="0"/>
              <a:t>Sprache</a:t>
            </a:r>
            <a:r>
              <a:rPr lang="en-US" dirty="0" smtClean="0"/>
              <a:t> </a:t>
            </a:r>
            <a:r>
              <a:rPr lang="en-US" dirty="0" err="1" smtClean="0"/>
              <a:t>ist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err="1" smtClean="0"/>
              <a:t>Maar</a:t>
            </a:r>
            <a:r>
              <a:rPr lang="en-US" dirty="0" smtClean="0"/>
              <a:t> </a:t>
            </a:r>
            <a:r>
              <a:rPr lang="en-US" dirty="0" err="1" smtClean="0"/>
              <a:t>ik</a:t>
            </a:r>
            <a:r>
              <a:rPr lang="en-US" dirty="0" smtClean="0"/>
              <a:t> </a:t>
            </a:r>
            <a:r>
              <a:rPr lang="en-US" dirty="0" err="1" smtClean="0"/>
              <a:t>ben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zo</a:t>
            </a:r>
            <a:r>
              <a:rPr lang="en-US" dirty="0" smtClean="0"/>
              <a:t> </a:t>
            </a:r>
            <a:r>
              <a:rPr lang="en-US" dirty="0" err="1" smtClean="0"/>
              <a:t>zeker</a:t>
            </a:r>
            <a:r>
              <a:rPr lang="en-US" dirty="0" smtClean="0"/>
              <a:t> met </a:t>
            </a:r>
            <a:r>
              <a:rPr lang="en-US" dirty="0" err="1" smtClean="0"/>
              <a:t>deze</a:t>
            </a:r>
            <a:r>
              <a:rPr lang="en-US" dirty="0" smtClean="0"/>
              <a:t> </a:t>
            </a:r>
            <a:r>
              <a:rPr lang="en-US" dirty="0" err="1" smtClean="0"/>
              <a:t>taal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err="1" smtClean="0"/>
              <a:t>Sut</a:t>
            </a:r>
            <a:r>
              <a:rPr lang="en-US" dirty="0" smtClean="0"/>
              <a:t> </a:t>
            </a:r>
            <a:r>
              <a:rPr lang="en-US" dirty="0" err="1" smtClean="0"/>
              <a:t>dych</a:t>
            </a:r>
            <a:r>
              <a:rPr lang="en-US" dirty="0" smtClean="0"/>
              <a:t> chi </a:t>
            </a:r>
            <a:r>
              <a:rPr lang="en-US" dirty="0" err="1" smtClean="0"/>
              <a:t>heddiw</a:t>
            </a:r>
            <a:r>
              <a:rPr lang="en-US" dirty="0" smtClean="0"/>
              <a:t>?  </a:t>
            </a:r>
            <a:r>
              <a:rPr lang="en-US" dirty="0" err="1" smtClean="0"/>
              <a:t>Yn</a:t>
            </a:r>
            <a:r>
              <a:rPr lang="en-US" dirty="0" smtClean="0"/>
              <a:t> </a:t>
            </a:r>
            <a:r>
              <a:rPr lang="en-US" dirty="0" err="1" smtClean="0"/>
              <a:t>dda</a:t>
            </a:r>
            <a:r>
              <a:rPr lang="en-US" dirty="0" smtClean="0"/>
              <a:t> </a:t>
            </a:r>
            <a:r>
              <a:rPr lang="en-US" dirty="0" err="1" smtClean="0"/>
              <a:t>iawn</a:t>
            </a:r>
            <a:r>
              <a:rPr lang="en-US" dirty="0" smtClean="0"/>
              <a:t>, </a:t>
            </a:r>
            <a:r>
              <a:rPr lang="en-US" dirty="0" err="1" smtClean="0"/>
              <a:t>diolch</a:t>
            </a:r>
            <a:r>
              <a:rPr lang="en-US" dirty="0" smtClean="0"/>
              <a:t>!</a:t>
            </a:r>
          </a:p>
          <a:p>
            <a:pPr eaLnBrk="1" hangingPunct="1"/>
            <a:r>
              <a:rPr lang="en-US" dirty="0" err="1" smtClean="0"/>
              <a:t>Shumë</a:t>
            </a:r>
            <a:r>
              <a:rPr lang="en-US" dirty="0" smtClean="0"/>
              <a:t> </a:t>
            </a:r>
            <a:r>
              <a:rPr lang="en-US" dirty="0" err="1" smtClean="0"/>
              <a:t>pak</a:t>
            </a:r>
            <a:r>
              <a:rPr lang="en-US" dirty="0" smtClean="0"/>
              <a:t> </a:t>
            </a:r>
            <a:r>
              <a:rPr lang="en-US" dirty="0" err="1" smtClean="0"/>
              <a:t>njerëz</a:t>
            </a:r>
            <a:r>
              <a:rPr lang="en-US" dirty="0" smtClean="0"/>
              <a:t> </a:t>
            </a:r>
            <a:r>
              <a:rPr lang="en-US" dirty="0" err="1" smtClean="0"/>
              <a:t>flasin</a:t>
            </a:r>
            <a:r>
              <a:rPr lang="en-US" dirty="0" smtClean="0"/>
              <a:t> </a:t>
            </a:r>
            <a:r>
              <a:rPr lang="en-US" dirty="0" err="1" smtClean="0"/>
              <a:t>këtë</a:t>
            </a:r>
            <a:r>
              <a:rPr lang="en-US" dirty="0" smtClean="0"/>
              <a:t> </a:t>
            </a:r>
            <a:r>
              <a:rPr lang="en-US" dirty="0" err="1" smtClean="0"/>
              <a:t>gjuhë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err="1" smtClean="0"/>
              <a:t>Espainiarrek</a:t>
            </a:r>
            <a:r>
              <a:rPr lang="en-US" dirty="0" smtClean="0"/>
              <a:t> </a:t>
            </a:r>
            <a:r>
              <a:rPr lang="en-US" dirty="0" err="1" smtClean="0"/>
              <a:t>esaten</a:t>
            </a:r>
            <a:r>
              <a:rPr lang="en-US" dirty="0" smtClean="0"/>
              <a:t> </a:t>
            </a:r>
            <a:r>
              <a:rPr lang="en-US" dirty="0" err="1" smtClean="0"/>
              <a:t>ohi</a:t>
            </a:r>
            <a:r>
              <a:rPr lang="en-US" dirty="0" smtClean="0"/>
              <a:t> </a:t>
            </a:r>
            <a:r>
              <a:rPr lang="en-US" dirty="0" err="1" smtClean="0"/>
              <a:t>dute</a:t>
            </a:r>
            <a:r>
              <a:rPr lang="en-US" dirty="0" smtClean="0"/>
              <a:t> </a:t>
            </a:r>
            <a:r>
              <a:rPr lang="en-US" dirty="0" err="1" smtClean="0"/>
              <a:t>hau</a:t>
            </a:r>
            <a:r>
              <a:rPr lang="en-US" dirty="0" smtClean="0"/>
              <a:t> </a:t>
            </a:r>
            <a:r>
              <a:rPr lang="en-US" dirty="0" err="1" smtClean="0"/>
              <a:t>oso</a:t>
            </a:r>
            <a:r>
              <a:rPr lang="en-US" dirty="0" smtClean="0"/>
              <a:t> </a:t>
            </a:r>
            <a:r>
              <a:rPr lang="en-US" dirty="0" err="1" smtClean="0"/>
              <a:t>zaila</a:t>
            </a:r>
            <a:r>
              <a:rPr lang="en-US" dirty="0" smtClean="0"/>
              <a:t> </a:t>
            </a:r>
            <a:r>
              <a:rPr lang="en-US" dirty="0" err="1" smtClean="0"/>
              <a:t>dela</a:t>
            </a:r>
            <a:r>
              <a:rPr lang="en-US" dirty="0" smtClean="0"/>
              <a:t>.</a:t>
            </a:r>
          </a:p>
          <a:p>
            <a:pPr eaLnBrk="1" hangingPunct="1"/>
            <a:r>
              <a:rPr lang="fa-IR" sz="3200" dirty="0" smtClean="0"/>
              <a:t>نمیتوانیم این زبان را با الف بای ما بنویسیم</a:t>
            </a:r>
            <a:endParaRPr lang="en-US" sz="3200" dirty="0" smtClean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 tour of some languages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omanian fla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340768"/>
            <a:ext cx="956072" cy="63738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 can’t do languages.  Or can I?</a:t>
            </a:r>
            <a:endParaRPr lang="en-GB" dirty="0"/>
          </a:p>
        </p:txBody>
      </p:sp>
      <p:pic>
        <p:nvPicPr>
          <p:cNvPr id="5" name="Picture 4" descr="Dutch fl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3" y="2348881"/>
            <a:ext cx="972108" cy="648072"/>
          </a:xfrm>
          <a:prstGeom prst="rect">
            <a:avLst/>
          </a:prstGeom>
        </p:spPr>
      </p:pic>
      <p:pic>
        <p:nvPicPr>
          <p:cNvPr id="6" name="Picture 5" descr="Swiss fla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3284984"/>
            <a:ext cx="792088" cy="792088"/>
          </a:xfrm>
          <a:prstGeom prst="rect">
            <a:avLst/>
          </a:prstGeom>
        </p:spPr>
      </p:pic>
      <p:pic>
        <p:nvPicPr>
          <p:cNvPr id="7" name="Picture 6" descr="Albanian fla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4293097"/>
            <a:ext cx="1008110" cy="720079"/>
          </a:xfrm>
          <a:prstGeom prst="rect">
            <a:avLst/>
          </a:prstGeom>
        </p:spPr>
      </p:pic>
      <p:pic>
        <p:nvPicPr>
          <p:cNvPr id="8" name="Picture 7" descr="Catalan fla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5301208"/>
            <a:ext cx="972107" cy="6480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07704" y="1268760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Facem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cump</a:t>
            </a:r>
            <a:r>
              <a:rPr lang="ro-RO" dirty="0" smtClean="0">
                <a:latin typeface="Lucida Sans Unicode" pitchFamily="34" charset="0"/>
                <a:cs typeface="Lucida Sans Unicode" pitchFamily="34" charset="0"/>
              </a:rPr>
              <a:t>ărăturile miercuri.</a:t>
            </a:r>
          </a:p>
          <a:p>
            <a:pPr algn="l"/>
            <a:r>
              <a:rPr lang="ro-RO" dirty="0" smtClean="0">
                <a:latin typeface="Lucida Sans Unicode" pitchFamily="34" charset="0"/>
                <a:cs typeface="Lucida Sans Unicode" pitchFamily="34" charset="0"/>
              </a:rPr>
              <a:t>Hacemos las compras el mi</a:t>
            </a:r>
            <a:r>
              <a:rPr lang="es-ES" dirty="0" err="1" smtClean="0">
                <a:latin typeface="Lucida Sans Unicode" pitchFamily="34" charset="0"/>
                <a:cs typeface="Lucida Sans Unicode" pitchFamily="34" charset="0"/>
              </a:rPr>
              <a:t>ércoles</a:t>
            </a: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.</a:t>
            </a:r>
            <a:endParaRPr lang="en-GB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79712" y="2276872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Dat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 is het </a:t>
            </a:r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beste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antwoord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algn="l"/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Das </a:t>
            </a:r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ist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 die </a:t>
            </a:r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beste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Antwort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.</a:t>
            </a:r>
            <a:endParaRPr lang="en-GB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79712" y="3284984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Nus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savain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 la </a:t>
            </a:r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vardad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pPr algn="l"/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Nous </a:t>
            </a:r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savons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 la v</a:t>
            </a:r>
            <a:r>
              <a:rPr lang="es-ES" dirty="0" err="1" smtClean="0">
                <a:latin typeface="Lucida Sans Unicode" pitchFamily="34" charset="0"/>
                <a:cs typeface="Lucida Sans Unicode" pitchFamily="34" charset="0"/>
              </a:rPr>
              <a:t>érité</a:t>
            </a: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.</a:t>
            </a:r>
            <a:endParaRPr lang="en-GB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79712" y="4293096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q-AL" dirty="0" smtClean="0">
                <a:latin typeface="Lucida Sans Unicode" pitchFamily="34" charset="0"/>
                <a:cs typeface="Lucida Sans Unicode" pitchFamily="34" charset="0"/>
              </a:rPr>
              <a:t>Ne lexojmë libra.</a:t>
            </a:r>
            <a:endParaRPr lang="en-GB" dirty="0" smtClean="0">
              <a:latin typeface="Lucida Sans Unicode" pitchFamily="34" charset="0"/>
              <a:cs typeface="Lucida Sans Unicode" pitchFamily="34" charset="0"/>
            </a:endParaRPr>
          </a:p>
          <a:p>
            <a:pPr algn="l"/>
            <a:r>
              <a:rPr lang="sq-AL" dirty="0" smtClean="0">
                <a:latin typeface="Lucida Sans Unicode" pitchFamily="34" charset="0"/>
                <a:cs typeface="Lucida Sans Unicode" pitchFamily="34" charset="0"/>
              </a:rPr>
              <a:t>Noi leggiamo libri.</a:t>
            </a:r>
            <a:endParaRPr lang="en-GB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79712" y="5229200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q-AL" dirty="0" smtClean="0">
                <a:latin typeface="Lucida Sans Unicode" pitchFamily="34" charset="0"/>
                <a:cs typeface="Lucida Sans Unicode" pitchFamily="34" charset="0"/>
              </a:rPr>
              <a:t>La sortida es troba aqu</a:t>
            </a:r>
            <a:r>
              <a:rPr lang="es-ES" dirty="0" smtClean="0">
                <a:latin typeface="Lucida Sans Unicode" pitchFamily="34" charset="0"/>
                <a:cs typeface="Lucida Sans Unicode" pitchFamily="34" charset="0"/>
              </a:rPr>
              <a:t>í.</a:t>
            </a:r>
            <a:endParaRPr lang="en-GB" dirty="0" smtClean="0">
              <a:latin typeface="Lucida Sans Unicode" pitchFamily="34" charset="0"/>
              <a:cs typeface="Lucida Sans Unicode" pitchFamily="34" charset="0"/>
            </a:endParaRPr>
          </a:p>
          <a:p>
            <a:pPr algn="l"/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La sortie se </a:t>
            </a:r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trouve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GB" dirty="0" err="1" smtClean="0">
                <a:latin typeface="Lucida Sans Unicode" pitchFamily="34" charset="0"/>
                <a:cs typeface="Lucida Sans Unicode" pitchFamily="34" charset="0"/>
              </a:rPr>
              <a:t>ici</a:t>
            </a:r>
            <a:r>
              <a:rPr lang="en-GB" dirty="0" smtClean="0">
                <a:latin typeface="Lucida Sans Unicode" pitchFamily="34" charset="0"/>
                <a:cs typeface="Lucida Sans Unicode" pitchFamily="34" charset="0"/>
              </a:rPr>
              <a:t>.</a:t>
            </a:r>
            <a:endParaRPr lang="en-GB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Not all pop stars sing in English!</a:t>
            </a:r>
          </a:p>
        </p:txBody>
      </p:sp>
      <p:sp>
        <p:nvSpPr>
          <p:cNvPr id="614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s-ES_tradnl" sz="2400" i="1" dirty="0" smtClean="0"/>
              <a:t>Mi cuerpo dice quiero.  Pero mi alma tiene miedo.  Si me quieres junto a ti…</a:t>
            </a:r>
          </a:p>
          <a:p>
            <a:pPr eaLnBrk="1" hangingPunct="1"/>
            <a:r>
              <a:rPr lang="es-ES_tradnl" sz="2400" i="1" dirty="0" err="1" smtClean="0"/>
              <a:t>J’irai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chercher</a:t>
            </a:r>
            <a:r>
              <a:rPr lang="es-ES_tradnl" sz="2400" i="1" dirty="0" smtClean="0"/>
              <a:t> ton </a:t>
            </a:r>
            <a:r>
              <a:rPr lang="es-ES_tradnl" sz="2400" i="1" dirty="0" err="1" smtClean="0"/>
              <a:t>coeur</a:t>
            </a:r>
            <a:r>
              <a:rPr lang="es-ES_tradnl" sz="2400" i="1" dirty="0" smtClean="0"/>
              <a:t>, si tu </a:t>
            </a:r>
            <a:r>
              <a:rPr lang="es-ES_tradnl" sz="2400" i="1" dirty="0" err="1" smtClean="0"/>
              <a:t>l’emportes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ailleurs</a:t>
            </a:r>
            <a:r>
              <a:rPr lang="es-ES_tradnl" sz="2400" i="1" dirty="0" smtClean="0"/>
              <a:t>.  </a:t>
            </a:r>
            <a:r>
              <a:rPr lang="es-ES_tradnl" sz="2400" i="1" dirty="0" err="1" smtClean="0"/>
              <a:t>Même</a:t>
            </a:r>
            <a:r>
              <a:rPr lang="es-ES_tradnl" sz="2400" i="1" dirty="0" smtClean="0"/>
              <a:t> si </a:t>
            </a:r>
            <a:r>
              <a:rPr lang="es-ES_tradnl" sz="2400" i="1" dirty="0" err="1" smtClean="0"/>
              <a:t>dans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tes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danses</a:t>
            </a:r>
            <a:r>
              <a:rPr lang="es-ES_tradnl" sz="2400" i="1" dirty="0" smtClean="0"/>
              <a:t>…</a:t>
            </a:r>
          </a:p>
          <a:p>
            <a:pPr eaLnBrk="1" hangingPunct="1"/>
            <a:r>
              <a:rPr lang="es-ES_tradnl" sz="2400" i="1" dirty="0" err="1" smtClean="0"/>
              <a:t>Alo</a:t>
            </a:r>
            <a:r>
              <a:rPr lang="es-ES_tradnl" sz="2400" i="1" dirty="0" smtClean="0"/>
              <a:t>?  </a:t>
            </a:r>
            <a:r>
              <a:rPr lang="es-ES_tradnl" sz="2400" i="1" dirty="0" err="1" smtClean="0"/>
              <a:t>Salut</a:t>
            </a:r>
            <a:r>
              <a:rPr lang="es-ES_tradnl" sz="2400" i="1" dirty="0" smtClean="0"/>
              <a:t>.  </a:t>
            </a:r>
            <a:r>
              <a:rPr lang="es-ES_tradnl" sz="2400" i="1" dirty="0" err="1" smtClean="0"/>
              <a:t>Sunt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eu</a:t>
            </a:r>
            <a:r>
              <a:rPr lang="es-ES_tradnl" sz="2400" i="1" dirty="0" smtClean="0"/>
              <a:t>, un </a:t>
            </a:r>
            <a:r>
              <a:rPr lang="es-ES_tradnl" sz="2400" i="1" dirty="0" err="1" smtClean="0"/>
              <a:t>haiduc</a:t>
            </a:r>
            <a:r>
              <a:rPr lang="es-ES_tradnl" sz="2400" i="1" dirty="0" smtClean="0"/>
              <a:t>.  </a:t>
            </a:r>
            <a:r>
              <a:rPr lang="ro-RO" sz="2400" i="1" dirty="0" smtClean="0"/>
              <a:t>Şi te rog, iubirea mea, primeşte fericirea...</a:t>
            </a:r>
            <a:endParaRPr lang="en-GB" sz="2400" i="1" dirty="0" smtClean="0"/>
          </a:p>
          <a:p>
            <a:pPr eaLnBrk="1" hangingPunct="1"/>
            <a:r>
              <a:rPr lang="ro-RO" sz="2400" i="1" dirty="0" smtClean="0"/>
              <a:t>Viernes noche, ¿a d</a:t>
            </a:r>
            <a:r>
              <a:rPr lang="es-ES_tradnl" sz="2400" i="1" dirty="0" err="1" smtClean="0"/>
              <a:t>ónde</a:t>
            </a:r>
            <a:r>
              <a:rPr lang="es-ES_tradnl" sz="2400" i="1" dirty="0" smtClean="0"/>
              <a:t> ir?  Todo listo para salir.</a:t>
            </a:r>
            <a:endParaRPr lang="en-GB" sz="2400" i="1" dirty="0" smtClean="0"/>
          </a:p>
        </p:txBody>
      </p:sp>
      <p:pic>
        <p:nvPicPr>
          <p:cNvPr id="94230" name="Pour que tu m'aimes encore.wav">
            <a:hlinkClick r:id="" action="ppaction://media"/>
          </p:cNvPr>
          <p:cNvPicPr>
            <a:picLocks noGrp="1" noRot="1" noChangeAspect="1" noChangeArrowheads="1"/>
          </p:cNvPicPr>
          <p:nvPr>
            <p:ph type="media" sz="half" idx="2"/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5651500" y="2636838"/>
            <a:ext cx="304800" cy="304800"/>
          </a:xfrm>
        </p:spPr>
      </p:pic>
      <p:pic>
        <p:nvPicPr>
          <p:cNvPr id="94220" name="Picture 12" descr="CelineDionTickets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4288" y="2276872"/>
            <a:ext cx="842963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22" name="Picture 14" descr="christina-aguilera-picture-1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92280" y="980728"/>
            <a:ext cx="88741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24" name="Picture 16" descr="o-zone-dragostea_din_tei_s_2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20272" y="3501008"/>
            <a:ext cx="10763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26" name="Picture 18" descr="abba001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20272" y="4725144"/>
            <a:ext cx="11144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28" name="Genio Atrapado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1500" y="14843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31" name="Dragostea din tei.wav">
            <a:hlinkClick r:id="" action="ppaction://media"/>
          </p:cNvPr>
          <p:cNvPicPr>
            <a:picLocks noRot="1" noChangeAspect="1" noChangeArrowheads="1"/>
          </p:cNvPicPr>
          <p:nvPr>
            <a:audioFile r:link="rId3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1500" y="40052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32" name="Dancing Queen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1500" y="50133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9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9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94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9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4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6916" fill="hold"/>
                                        <p:tgtEl>
                                          <p:spTgt spid="942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228"/>
                  </p:tgtEl>
                </p:cond>
              </p:nextCondLst>
            </p:seq>
            <p:audi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28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4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6812" fill="hold"/>
                                        <p:tgtEl>
                                          <p:spTgt spid="942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230"/>
                  </p:tgtEl>
                </p:cond>
              </p:nextCondLst>
            </p:seq>
            <p:audi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30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42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7648" fill="hold"/>
                                        <p:tgtEl>
                                          <p:spTgt spid="942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231"/>
                  </p:tgtEl>
                </p:cond>
              </p:nextCondLst>
            </p:seq>
            <p:audio>
              <p:cMediaNode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31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42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55067" fill="hold"/>
                                        <p:tgtEl>
                                          <p:spTgt spid="942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232"/>
                  </p:tgtEl>
                </p:cond>
              </p:nextCondLst>
            </p:seq>
            <p:audio>
              <p:cMediaNode>
                <p:cTn id="4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23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Esperanto in 5 minutes (1)</a:t>
            </a:r>
          </a:p>
        </p:txBody>
      </p:sp>
      <p:pic>
        <p:nvPicPr>
          <p:cNvPr id="7172" name="Picture 7" descr="Esperanto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951" y="1819275"/>
            <a:ext cx="3886028" cy="2617837"/>
          </a:xfr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211960" y="990600"/>
            <a:ext cx="455104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An entirely made up language, invented in 1887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No </a:t>
            </a:r>
            <a:r>
              <a:rPr lang="en-GB" sz="2000" dirty="0" err="1" smtClean="0"/>
              <a:t>masculines</a:t>
            </a:r>
            <a:r>
              <a:rPr lang="en-GB" sz="2000" dirty="0" smtClean="0"/>
              <a:t> or </a:t>
            </a:r>
            <a:r>
              <a:rPr lang="en-GB" sz="2000" dirty="0" err="1" smtClean="0"/>
              <a:t>feminines</a:t>
            </a:r>
            <a:r>
              <a:rPr lang="en-GB" sz="2000" dirty="0" smtClean="0"/>
              <a:t> to worry about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No irregular verbs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ALL nouns end in “-o”.  ALL adjectives end in “-a”.  ALL adverbs end in “-e” (</a:t>
            </a:r>
            <a:r>
              <a:rPr lang="en-GB" sz="2000" dirty="0" err="1" smtClean="0"/>
              <a:t>lando</a:t>
            </a:r>
            <a:r>
              <a:rPr lang="en-GB" sz="2000" dirty="0" smtClean="0"/>
              <a:t>, </a:t>
            </a:r>
            <a:r>
              <a:rPr lang="en-GB" sz="2000" dirty="0" err="1" smtClean="0"/>
              <a:t>granda</a:t>
            </a:r>
            <a:r>
              <a:rPr lang="en-GB" sz="2000" dirty="0" smtClean="0"/>
              <a:t>, </a:t>
            </a:r>
            <a:r>
              <a:rPr lang="en-GB" sz="2000" dirty="0" err="1" smtClean="0"/>
              <a:t>rapide</a:t>
            </a:r>
            <a:r>
              <a:rPr lang="en-GB" sz="2000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Present tense ends in “-as” (mi </a:t>
            </a:r>
            <a:r>
              <a:rPr lang="en-GB" sz="2000" dirty="0" err="1" smtClean="0"/>
              <a:t>lernas</a:t>
            </a:r>
            <a:r>
              <a:rPr lang="en-GB" sz="2000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Past tense ends in “-is” (</a:t>
            </a:r>
            <a:r>
              <a:rPr lang="en-GB" sz="2000" dirty="0" err="1" smtClean="0"/>
              <a:t>ŝi</a:t>
            </a:r>
            <a:r>
              <a:rPr lang="en-GB" sz="2000" dirty="0" smtClean="0"/>
              <a:t> </a:t>
            </a:r>
            <a:r>
              <a:rPr lang="en-GB" sz="2000" dirty="0" err="1" smtClean="0"/>
              <a:t>skribis</a:t>
            </a:r>
            <a:r>
              <a:rPr lang="en-GB" sz="2000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Future tense ends in “-</a:t>
            </a:r>
            <a:r>
              <a:rPr lang="en-GB" sz="2000" dirty="0" err="1" smtClean="0"/>
              <a:t>os</a:t>
            </a:r>
            <a:r>
              <a:rPr lang="en-GB" sz="2000" dirty="0" smtClean="0"/>
              <a:t>” (vi </a:t>
            </a:r>
            <a:r>
              <a:rPr lang="en-GB" sz="2000" dirty="0" err="1" smtClean="0"/>
              <a:t>komprenos</a:t>
            </a:r>
            <a:r>
              <a:rPr lang="en-GB" sz="2000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 smtClean="0"/>
              <a:t>The word for “the” is “la”.  The plural ends in “-j”.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GB" smtClean="0"/>
              <a:t>Words like English: birdo, fiŝo</a:t>
            </a:r>
          </a:p>
          <a:p>
            <a:pPr eaLnBrk="1" hangingPunct="1"/>
            <a:r>
              <a:rPr lang="en-GB" smtClean="0"/>
              <a:t>Words like German: tago, jaro, hundo</a:t>
            </a:r>
          </a:p>
          <a:p>
            <a:pPr eaLnBrk="1" hangingPunct="1"/>
            <a:r>
              <a:rPr lang="en-GB" smtClean="0"/>
              <a:t>Words like French: ĉevalo, granda</a:t>
            </a:r>
          </a:p>
          <a:p>
            <a:pPr eaLnBrk="1" hangingPunct="1"/>
            <a:r>
              <a:rPr lang="en-GB" smtClean="0"/>
              <a:t>Make things opposite with “mal-”: granda/malgranda, facila/malfacila, bona/malbona</a:t>
            </a:r>
          </a:p>
          <a:p>
            <a:pPr eaLnBrk="1" hangingPunct="1"/>
            <a:r>
              <a:rPr lang="en-GB" smtClean="0"/>
              <a:t>Turn men into women with “-in”: knabo/knabino, patro/patrino, instruisto/instruistino</a:t>
            </a:r>
          </a:p>
          <a:p>
            <a:pPr eaLnBrk="1" hangingPunct="1"/>
            <a:r>
              <a:rPr lang="en-GB" smtClean="0"/>
              <a:t>Make things smaller with “-et” and bigger with “-eg”: hundeto, birdego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Esperanto in 5 minutes (2)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Saluton</a:t>
            </a:r>
            <a:r>
              <a:rPr lang="en-GB" dirty="0" smtClean="0"/>
              <a:t>!  Mia </a:t>
            </a:r>
            <a:r>
              <a:rPr lang="en-GB" dirty="0" err="1" smtClean="0"/>
              <a:t>nomo</a:t>
            </a:r>
            <a:r>
              <a:rPr lang="en-GB" dirty="0" smtClean="0"/>
              <a:t> </a:t>
            </a:r>
            <a:r>
              <a:rPr lang="en-GB" dirty="0" err="1" smtClean="0"/>
              <a:t>estas</a:t>
            </a:r>
            <a:r>
              <a:rPr lang="en-GB" dirty="0" smtClean="0"/>
              <a:t> Chris.</a:t>
            </a:r>
          </a:p>
          <a:p>
            <a:pPr eaLnBrk="1" hangingPunct="1"/>
            <a:r>
              <a:rPr lang="en-GB" dirty="0" smtClean="0"/>
              <a:t>Mi </a:t>
            </a:r>
            <a:r>
              <a:rPr lang="en-GB" dirty="0" err="1" smtClean="0"/>
              <a:t>havas</a:t>
            </a:r>
            <a:r>
              <a:rPr lang="en-GB" dirty="0" smtClean="0"/>
              <a:t> </a:t>
            </a:r>
            <a:r>
              <a:rPr lang="en-GB" dirty="0" err="1" smtClean="0"/>
              <a:t>dek</a:t>
            </a:r>
            <a:r>
              <a:rPr lang="en-GB" dirty="0" smtClean="0"/>
              <a:t> tri (</a:t>
            </a:r>
            <a:r>
              <a:rPr lang="en-GB" dirty="0" err="1" smtClean="0"/>
              <a:t>dek</a:t>
            </a:r>
            <a:r>
              <a:rPr lang="en-GB" dirty="0" smtClean="0"/>
              <a:t> </a:t>
            </a:r>
            <a:r>
              <a:rPr lang="en-GB" dirty="0" err="1" smtClean="0"/>
              <a:t>kvar</a:t>
            </a:r>
            <a:r>
              <a:rPr lang="en-GB" dirty="0" smtClean="0"/>
              <a:t>) </a:t>
            </a:r>
            <a:r>
              <a:rPr lang="en-GB" dirty="0" err="1" smtClean="0"/>
              <a:t>jarojn</a:t>
            </a:r>
            <a:r>
              <a:rPr lang="en-GB" dirty="0" smtClean="0"/>
              <a:t>.</a:t>
            </a:r>
          </a:p>
          <a:p>
            <a:pPr eaLnBrk="1" hangingPunct="1"/>
            <a:r>
              <a:rPr lang="en-GB" dirty="0" smtClean="0"/>
              <a:t>Mi </a:t>
            </a:r>
            <a:r>
              <a:rPr lang="en-GB" dirty="0" err="1" smtClean="0"/>
              <a:t>lernas</a:t>
            </a:r>
            <a:r>
              <a:rPr lang="en-GB" dirty="0" smtClean="0"/>
              <a:t> </a:t>
            </a:r>
            <a:r>
              <a:rPr lang="en-GB" dirty="0" err="1" smtClean="0"/>
              <a:t>esperanton</a:t>
            </a:r>
            <a:r>
              <a:rPr lang="en-GB" dirty="0" smtClean="0"/>
              <a:t>.</a:t>
            </a:r>
          </a:p>
          <a:p>
            <a:pPr eaLnBrk="1" hangingPunct="1"/>
            <a:r>
              <a:rPr lang="en-GB" dirty="0" err="1" smtClean="0"/>
              <a:t>Ĉu</a:t>
            </a:r>
            <a:r>
              <a:rPr lang="en-GB" dirty="0" smtClean="0"/>
              <a:t> vi </a:t>
            </a:r>
            <a:r>
              <a:rPr lang="en-GB" dirty="0" err="1" smtClean="0"/>
              <a:t>lernas</a:t>
            </a:r>
            <a:r>
              <a:rPr lang="en-GB" dirty="0" smtClean="0"/>
              <a:t> la </a:t>
            </a:r>
            <a:r>
              <a:rPr lang="en-GB" dirty="0" err="1" smtClean="0"/>
              <a:t>germanan</a:t>
            </a:r>
            <a:r>
              <a:rPr lang="en-GB" dirty="0" smtClean="0"/>
              <a:t> </a:t>
            </a:r>
            <a:r>
              <a:rPr lang="en-GB" dirty="0" err="1" smtClean="0"/>
              <a:t>lingvon</a:t>
            </a:r>
            <a:r>
              <a:rPr lang="en-GB" dirty="0" smtClean="0"/>
              <a:t>?</a:t>
            </a:r>
          </a:p>
          <a:p>
            <a:pPr eaLnBrk="1" hangingPunct="1"/>
            <a:r>
              <a:rPr lang="en-GB" dirty="0" err="1" smtClean="0"/>
              <a:t>Jes</a:t>
            </a:r>
            <a:r>
              <a:rPr lang="en-GB" dirty="0" smtClean="0"/>
              <a:t>!</a:t>
            </a:r>
          </a:p>
          <a:p>
            <a:pPr eaLnBrk="1" hangingPunct="1"/>
            <a:r>
              <a:rPr lang="en-GB" dirty="0" smtClean="0"/>
              <a:t>Ne, mi </a:t>
            </a:r>
            <a:r>
              <a:rPr lang="en-GB" dirty="0" err="1" smtClean="0"/>
              <a:t>lernas</a:t>
            </a:r>
            <a:r>
              <a:rPr lang="en-GB" dirty="0" smtClean="0"/>
              <a:t> la </a:t>
            </a:r>
            <a:r>
              <a:rPr lang="en-GB" dirty="0" err="1" smtClean="0"/>
              <a:t>francan</a:t>
            </a:r>
            <a:r>
              <a:rPr lang="en-GB" dirty="0" smtClean="0"/>
              <a:t> </a:t>
            </a:r>
            <a:r>
              <a:rPr lang="en-GB" dirty="0" err="1" smtClean="0"/>
              <a:t>lingvon</a:t>
            </a:r>
            <a:r>
              <a:rPr lang="en-GB" dirty="0" smtClean="0"/>
              <a:t>.</a:t>
            </a:r>
          </a:p>
          <a:p>
            <a:pPr eaLnBrk="1" hangingPunct="1"/>
            <a:r>
              <a:rPr lang="en-GB" dirty="0" smtClean="0"/>
              <a:t>Gloucester </a:t>
            </a:r>
            <a:r>
              <a:rPr lang="en-GB" dirty="0" err="1" smtClean="0"/>
              <a:t>estas</a:t>
            </a:r>
            <a:r>
              <a:rPr lang="en-GB" dirty="0" smtClean="0"/>
              <a:t> </a:t>
            </a:r>
            <a:r>
              <a:rPr lang="en-GB" dirty="0" err="1" smtClean="0"/>
              <a:t>granda</a:t>
            </a:r>
            <a:r>
              <a:rPr lang="en-GB" dirty="0" smtClean="0"/>
              <a:t> </a:t>
            </a:r>
            <a:r>
              <a:rPr lang="en-GB" dirty="0" err="1" smtClean="0"/>
              <a:t>urbo</a:t>
            </a:r>
            <a:r>
              <a:rPr lang="en-GB" dirty="0" smtClean="0"/>
              <a:t>.</a:t>
            </a:r>
          </a:p>
          <a:p>
            <a:pPr eaLnBrk="1" hangingPunct="1"/>
            <a:r>
              <a:rPr lang="en-GB" dirty="0" smtClean="0"/>
              <a:t>Nun mi </a:t>
            </a:r>
            <a:r>
              <a:rPr lang="en-GB" dirty="0" err="1" smtClean="0"/>
              <a:t>parolas</a:t>
            </a:r>
            <a:r>
              <a:rPr lang="en-GB" dirty="0" smtClean="0"/>
              <a:t> </a:t>
            </a:r>
            <a:r>
              <a:rPr lang="en-GB" dirty="0" err="1" smtClean="0"/>
              <a:t>novan</a:t>
            </a:r>
            <a:r>
              <a:rPr lang="en-GB" dirty="0" smtClean="0"/>
              <a:t> </a:t>
            </a:r>
            <a:r>
              <a:rPr lang="en-GB" dirty="0" err="1" smtClean="0"/>
              <a:t>lingvon</a:t>
            </a:r>
            <a:r>
              <a:rPr lang="en-GB" dirty="0" smtClean="0"/>
              <a:t>!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Esperanto in 5 minutes (3)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Learn a new alphabet!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fa-IR" sz="5400" smtClean="0"/>
              <a:t>کریس</a:t>
            </a:r>
          </a:p>
          <a:p>
            <a:pPr eaLnBrk="1" hangingPunct="1"/>
            <a:r>
              <a:rPr lang="fa-IR" sz="5400" smtClean="0"/>
              <a:t>گلوسترشیر</a:t>
            </a:r>
            <a:r>
              <a:rPr lang="en-GB" sz="2400" smtClean="0"/>
              <a:t> </a:t>
            </a:r>
            <a:endParaRPr lang="fa-IR" sz="5400" smtClean="0"/>
          </a:p>
          <a:p>
            <a:pPr eaLnBrk="1" hangingPunct="1"/>
            <a:r>
              <a:rPr lang="fa-IR" sz="5400" smtClean="0"/>
              <a:t>دیوید بکهم</a:t>
            </a:r>
          </a:p>
          <a:p>
            <a:pPr eaLnBrk="1" hangingPunct="1"/>
            <a:r>
              <a:rPr lang="fa-IR" sz="5400" smtClean="0"/>
              <a:t>ویکتوریا بکهم</a:t>
            </a:r>
          </a:p>
          <a:p>
            <a:pPr eaLnBrk="1" hangingPunct="1"/>
            <a:r>
              <a:rPr lang="fa-IR" sz="5400" smtClean="0"/>
              <a:t>سلام علیکم</a:t>
            </a:r>
            <a:endParaRPr lang="en-GB" sz="5400" smtClean="0"/>
          </a:p>
        </p:txBody>
      </p:sp>
      <p:pic>
        <p:nvPicPr>
          <p:cNvPr id="10244" name="Picture 5" descr="MCj04334440000[1]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45050" y="1268413"/>
            <a:ext cx="3817938" cy="4032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772816"/>
            <a:ext cx="84582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400" dirty="0" smtClean="0"/>
              <a:t>Degree in Spanish, Portuguese, Dutch, French and Romance languages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English teaching assistant at the ‘</a:t>
            </a:r>
            <a:r>
              <a:rPr lang="en-GB" sz="2400" dirty="0" err="1" smtClean="0"/>
              <a:t>Escola</a:t>
            </a:r>
            <a:r>
              <a:rPr lang="en-GB" sz="2400" dirty="0" smtClean="0"/>
              <a:t> </a:t>
            </a:r>
            <a:r>
              <a:rPr lang="en-GB" sz="2400" dirty="0" err="1" smtClean="0"/>
              <a:t>Oficial</a:t>
            </a:r>
            <a:r>
              <a:rPr lang="en-GB" sz="2400" dirty="0" smtClean="0"/>
              <a:t> </a:t>
            </a:r>
            <a:r>
              <a:rPr lang="en-GB" sz="2400" dirty="0" err="1" smtClean="0"/>
              <a:t>d’Idiomes</a:t>
            </a:r>
            <a:r>
              <a:rPr lang="en-GB" sz="2400" dirty="0" smtClean="0"/>
              <a:t>’, Elche, Spain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Teaching Portuguese to the British Consul in Rio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Multilingual translation and transcription for HMG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Wrote a book teaching Albanian and taught Albanian, Basque, Romanian, Dutch and Portuguese to the Civil Service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Columnist for a </a:t>
            </a:r>
            <a:r>
              <a:rPr lang="en-GB" sz="2400" dirty="0" err="1" smtClean="0"/>
              <a:t>Kosovan</a:t>
            </a:r>
            <a:r>
              <a:rPr lang="en-GB" sz="2400" dirty="0" smtClean="0"/>
              <a:t> newspaper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Examiner in Albanian and Romanian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Freelance translator, teacher, interpreter and writer</a:t>
            </a:r>
          </a:p>
          <a:p>
            <a:pPr eaLnBrk="1" hangingPunct="1">
              <a:lnSpc>
                <a:spcPct val="90000"/>
              </a:lnSpc>
            </a:pPr>
            <a:endParaRPr lang="en-GB" sz="2400" dirty="0" smtClean="0"/>
          </a:p>
          <a:p>
            <a:pPr eaLnBrk="1" hangingPunct="1">
              <a:lnSpc>
                <a:spcPct val="90000"/>
              </a:lnSpc>
            </a:pPr>
            <a:endParaRPr lang="en-GB" sz="2400" dirty="0" smtClean="0"/>
          </a:p>
          <a:p>
            <a:pPr eaLnBrk="1" hangingPunct="1">
              <a:lnSpc>
                <a:spcPct val="90000"/>
              </a:lnSpc>
            </a:pPr>
            <a:endParaRPr lang="en-GB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/>
          </a:p>
          <a:p>
            <a:pPr lvl="4" eaLnBrk="1" hangingPunct="1">
              <a:lnSpc>
                <a:spcPct val="90000"/>
              </a:lnSpc>
            </a:pPr>
            <a:endParaRPr lang="en-GB" sz="1800" dirty="0" smtClean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My career (so far)</a:t>
            </a:r>
          </a:p>
        </p:txBody>
      </p:sp>
      <p:pic>
        <p:nvPicPr>
          <p:cNvPr id="4" name="Picture 3" descr="Care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188640"/>
            <a:ext cx="3024336" cy="151216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3600" dirty="0" smtClean="0"/>
              <a:t>Can you hear similar words?</a:t>
            </a:r>
          </a:p>
        </p:txBody>
      </p:sp>
      <p:sp>
        <p:nvSpPr>
          <p:cNvPr id="20483" name="Rectangle 1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GB" sz="2600" smtClean="0"/>
              <a:t>Banks</a:t>
            </a:r>
          </a:p>
          <a:p>
            <a:pPr eaLnBrk="1" hangingPunct="1"/>
            <a:r>
              <a:rPr lang="en-GB" sz="2600" smtClean="0"/>
              <a:t>Russia</a:t>
            </a:r>
          </a:p>
          <a:p>
            <a:pPr eaLnBrk="1" hangingPunct="1"/>
            <a:r>
              <a:rPr lang="en-GB" sz="2600" smtClean="0"/>
              <a:t>Coalition</a:t>
            </a:r>
          </a:p>
          <a:p>
            <a:pPr eaLnBrk="1" hangingPunct="1"/>
            <a:r>
              <a:rPr lang="en-GB" sz="2600" smtClean="0"/>
              <a:t>Dollar</a:t>
            </a:r>
          </a:p>
          <a:p>
            <a:pPr eaLnBrk="1" hangingPunct="1"/>
            <a:r>
              <a:rPr lang="en-GB" sz="2600" smtClean="0"/>
              <a:t>Martyr</a:t>
            </a:r>
          </a:p>
          <a:p>
            <a:pPr eaLnBrk="1" hangingPunct="1"/>
            <a:r>
              <a:rPr lang="en-GB" sz="2600" smtClean="0"/>
              <a:t>Harare</a:t>
            </a:r>
          </a:p>
          <a:p>
            <a:pPr eaLnBrk="1" hangingPunct="1"/>
            <a:r>
              <a:rPr lang="en-GB" sz="2600" smtClean="0"/>
              <a:t>Elections</a:t>
            </a:r>
          </a:p>
          <a:p>
            <a:pPr eaLnBrk="1" hangingPunct="1"/>
            <a:r>
              <a:rPr lang="en-GB" sz="2600" smtClean="0"/>
              <a:t>Tsar</a:t>
            </a:r>
          </a:p>
          <a:p>
            <a:pPr eaLnBrk="1" hangingPunct="1"/>
            <a:r>
              <a:rPr lang="en-GB" sz="2600" smtClean="0"/>
              <a:t>Record</a:t>
            </a:r>
          </a:p>
          <a:p>
            <a:pPr eaLnBrk="1" hangingPunct="1"/>
            <a:r>
              <a:rPr lang="en-GB" sz="2600" smtClean="0"/>
              <a:t>Zimbabwe</a:t>
            </a:r>
          </a:p>
          <a:p>
            <a:pPr eaLnBrk="1" hangingPunct="1"/>
            <a:endParaRPr lang="en-GB" sz="2600" smtClean="0"/>
          </a:p>
        </p:txBody>
      </p:sp>
      <p:sp>
        <p:nvSpPr>
          <p:cNvPr id="20484" name="Text Box 14"/>
          <p:cNvSpPr txBox="1">
            <a:spLocks noChangeArrowheads="1"/>
          </p:cNvSpPr>
          <p:nvPr/>
        </p:nvSpPr>
        <p:spPr bwMode="auto">
          <a:xfrm>
            <a:off x="1403350" y="1268413"/>
            <a:ext cx="2089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/>
              <a:t>Spanish</a:t>
            </a:r>
          </a:p>
        </p:txBody>
      </p:sp>
      <p:sp>
        <p:nvSpPr>
          <p:cNvPr id="20485" name="Text Box 15"/>
          <p:cNvSpPr txBox="1">
            <a:spLocks noChangeArrowheads="1"/>
          </p:cNvSpPr>
          <p:nvPr/>
        </p:nvSpPr>
        <p:spPr bwMode="auto">
          <a:xfrm>
            <a:off x="1619250" y="2060575"/>
            <a:ext cx="16557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/>
              <a:t>Albanian</a:t>
            </a:r>
          </a:p>
        </p:txBody>
      </p:sp>
      <p:sp>
        <p:nvSpPr>
          <p:cNvPr id="20486" name="Text Box 16"/>
          <p:cNvSpPr txBox="1">
            <a:spLocks noChangeArrowheads="1"/>
          </p:cNvSpPr>
          <p:nvPr/>
        </p:nvSpPr>
        <p:spPr bwMode="auto">
          <a:xfrm>
            <a:off x="1476375" y="2852738"/>
            <a:ext cx="19431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/>
              <a:t>Romanian</a:t>
            </a:r>
          </a:p>
        </p:txBody>
      </p:sp>
      <p:sp>
        <p:nvSpPr>
          <p:cNvPr id="20487" name="Text Box 18"/>
          <p:cNvSpPr txBox="1">
            <a:spLocks noChangeArrowheads="1"/>
          </p:cNvSpPr>
          <p:nvPr/>
        </p:nvSpPr>
        <p:spPr bwMode="auto">
          <a:xfrm>
            <a:off x="1619250" y="3644900"/>
            <a:ext cx="16573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/>
              <a:t>Persian</a:t>
            </a:r>
          </a:p>
        </p:txBody>
      </p:sp>
      <p:pic>
        <p:nvPicPr>
          <p:cNvPr id="20488" name="Picture 25" descr="Flag of  Spain">
            <a:hlinkClick r:id="rId6" tooltip="Flag of  Spain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3938" y="1231900"/>
            <a:ext cx="9366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26" descr="Albanian fla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63938" y="1989138"/>
            <a:ext cx="9366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27" descr="Romanian fla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63938" y="2852738"/>
            <a:ext cx="917575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29" descr="Current flag of the Islamic Republic of Iran, introduced in 1980. ratio: 4:7">
            <a:hlinkClick r:id="rId10" tooltip="Current flag of the Islamic Republic of Iran, introduced in 1980. ratio: 4:7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63938" y="3619500"/>
            <a:ext cx="93662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43" name="Spanish clip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16013" y="14128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44" name="Albanian clip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16013" y="2205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45" name="Romanian clip.wav">
            <a:hlinkClick r:id="" action="ppaction://media"/>
          </p:cNvPr>
          <p:cNvPicPr>
            <a:picLocks noRot="1" noChangeAspect="1" noChangeArrowheads="1"/>
          </p:cNvPicPr>
          <p:nvPr>
            <a:audioFile r:link="rId3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16013" y="2997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46" name="Persian clip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16013" y="37893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0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75" fill="hold"/>
                                        <p:tgtEl>
                                          <p:spTgt spid="901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14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4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0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150" fill="hold"/>
                                        <p:tgtEl>
                                          <p:spTgt spid="901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14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4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0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4445" fill="hold"/>
                                        <p:tgtEl>
                                          <p:spTgt spid="90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145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4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0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3147" fill="hold"/>
                                        <p:tgtEl>
                                          <p:spTgt spid="901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146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4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The new recruit English linguist</a:t>
            </a:r>
          </a:p>
        </p:txBody>
      </p:sp>
      <p:pic>
        <p:nvPicPr>
          <p:cNvPr id="23556" name="Picture 5" descr="MCj04298210000[1]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50875" y="1412875"/>
            <a:ext cx="3398838" cy="3960813"/>
          </a:xfrm>
        </p:spPr>
      </p:pic>
      <p:sp>
        <p:nvSpPr>
          <p:cNvPr id="2355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GB" sz="2100" dirty="0" smtClean="0"/>
              <a:t>You’re a Martian with a new English degree</a:t>
            </a:r>
          </a:p>
          <a:p>
            <a:pPr eaLnBrk="1" hangingPunct="1"/>
            <a:r>
              <a:rPr lang="en-GB" sz="2100" dirty="0" smtClean="0"/>
              <a:t>You read Shakespeare, Dickens and ‘The Times’</a:t>
            </a:r>
          </a:p>
          <a:p>
            <a:pPr eaLnBrk="1" hangingPunct="1"/>
            <a:r>
              <a:rPr lang="en-GB" sz="2100" dirty="0" smtClean="0"/>
              <a:t>You can understand BBC News bulletins and ‘</a:t>
            </a:r>
            <a:r>
              <a:rPr lang="en-GB" sz="2100" dirty="0" err="1" smtClean="0"/>
              <a:t>Downton</a:t>
            </a:r>
            <a:r>
              <a:rPr lang="en-GB" sz="2100" dirty="0" smtClean="0"/>
              <a:t> Abbey’</a:t>
            </a:r>
          </a:p>
          <a:p>
            <a:pPr eaLnBrk="1" hangingPunct="1"/>
            <a:r>
              <a:rPr lang="en-GB" sz="2100" dirty="0" smtClean="0"/>
              <a:t>You can survive as a tourist in London</a:t>
            </a:r>
          </a:p>
          <a:p>
            <a:pPr eaLnBrk="1" hangingPunct="1"/>
            <a:r>
              <a:rPr lang="en-GB" sz="2100" dirty="0" smtClean="0"/>
              <a:t>You get a job with a Martian company as an English linguist</a:t>
            </a:r>
          </a:p>
          <a:p>
            <a:pPr eaLnBrk="1" hangingPunct="1"/>
            <a:r>
              <a:rPr lang="en-GB" sz="2100" dirty="0" smtClean="0"/>
              <a:t>But can you …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Can you … ?</a:t>
            </a:r>
          </a:p>
        </p:txBody>
      </p:sp>
      <p:pic>
        <p:nvPicPr>
          <p:cNvPr id="24580" name="Picture 4" descr="MPj04007970000[1]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484313"/>
            <a:ext cx="4176713" cy="3341687"/>
          </a:xfrm>
        </p:spPr>
      </p:pic>
      <p:sp>
        <p:nvSpPr>
          <p:cNvPr id="75779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GB" sz="2200" dirty="0" smtClean="0"/>
              <a:t>… understand ‘Neighbours’ and ‘</a:t>
            </a:r>
            <a:r>
              <a:rPr lang="en-GB" sz="2200" dirty="0" err="1" smtClean="0"/>
              <a:t>Eastenders</a:t>
            </a:r>
            <a:r>
              <a:rPr lang="en-GB" sz="2200" dirty="0" smtClean="0"/>
              <a:t>’ ?</a:t>
            </a:r>
          </a:p>
          <a:p>
            <a:pPr eaLnBrk="1" hangingPunct="1"/>
            <a:r>
              <a:rPr lang="en-GB" sz="2200" dirty="0" smtClean="0"/>
              <a:t>… get all the jokes in a sitcom or a stand-up routine?</a:t>
            </a:r>
          </a:p>
          <a:p>
            <a:pPr eaLnBrk="1" hangingPunct="1"/>
            <a:r>
              <a:rPr lang="en-GB" sz="2200" dirty="0" smtClean="0"/>
              <a:t>… see the play on words in tabloid headlines ?</a:t>
            </a:r>
          </a:p>
          <a:p>
            <a:pPr eaLnBrk="1" hangingPunct="1">
              <a:buFontTx/>
              <a:buNone/>
            </a:pPr>
            <a:r>
              <a:rPr lang="en-GB" sz="2200" dirty="0" smtClean="0"/>
              <a:t>(‘Super </a:t>
            </a:r>
            <a:r>
              <a:rPr lang="en-GB" sz="2200" dirty="0" err="1" smtClean="0"/>
              <a:t>Cally</a:t>
            </a:r>
            <a:r>
              <a:rPr lang="en-GB" sz="2200" dirty="0" smtClean="0"/>
              <a:t> go ballistic, Celtic are atrocious’</a:t>
            </a:r>
          </a:p>
          <a:p>
            <a:pPr eaLnBrk="1" hangingPunct="1">
              <a:buFontTx/>
              <a:buNone/>
            </a:pPr>
            <a:r>
              <a:rPr lang="en-GB" sz="2200" dirty="0" smtClean="0"/>
              <a:t>	- ‘The Sun’ sports page headline after Caledonian Thistle beat Celtic at football)</a:t>
            </a:r>
          </a:p>
          <a:p>
            <a:pPr eaLnBrk="1" hangingPunct="1"/>
            <a:r>
              <a:rPr lang="en-GB" sz="2200" dirty="0" smtClean="0"/>
              <a:t>… enjoy ‘Love Island’?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Challenges</a:t>
            </a:r>
          </a:p>
        </p:txBody>
      </p:sp>
      <p:pic>
        <p:nvPicPr>
          <p:cNvPr id="25604" name="Picture 7" descr="MCj04344030000[1]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1125538"/>
            <a:ext cx="3084512" cy="4319587"/>
          </a:xfrm>
        </p:spPr>
      </p:pic>
      <p:sp>
        <p:nvSpPr>
          <p:cNvPr id="25603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Jargon</a:t>
            </a:r>
          </a:p>
          <a:p>
            <a:pPr eaLnBrk="1" hangingPunct="1"/>
            <a:r>
              <a:rPr lang="en-GB" dirty="0" smtClean="0"/>
              <a:t>Place names</a:t>
            </a:r>
          </a:p>
          <a:p>
            <a:pPr eaLnBrk="1" hangingPunct="1"/>
            <a:r>
              <a:rPr lang="en-GB" dirty="0" smtClean="0"/>
              <a:t>Acronyms</a:t>
            </a:r>
          </a:p>
          <a:p>
            <a:pPr eaLnBrk="1" hangingPunct="1"/>
            <a:r>
              <a:rPr lang="en-GB" dirty="0" smtClean="0"/>
              <a:t>Slang</a:t>
            </a:r>
          </a:p>
          <a:p>
            <a:pPr eaLnBrk="1" hangingPunct="1"/>
            <a:r>
              <a:rPr lang="en-GB" dirty="0" smtClean="0"/>
              <a:t>Dialects</a:t>
            </a:r>
          </a:p>
          <a:p>
            <a:pPr eaLnBrk="1" hangingPunct="1"/>
            <a:r>
              <a:rPr lang="en-GB" dirty="0" smtClean="0"/>
              <a:t>Poor (or lack of) grammar</a:t>
            </a:r>
          </a:p>
          <a:p>
            <a:pPr eaLnBrk="1" hangingPunct="1"/>
            <a:r>
              <a:rPr lang="en-GB" dirty="0" smtClean="0"/>
              <a:t>Swearing and bad language</a:t>
            </a:r>
          </a:p>
          <a:p>
            <a:pPr eaLnBrk="1" hangingPunct="1"/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pPr eaLnBrk="1" hangingPunct="1"/>
            <a:r>
              <a:rPr lang="en-GB" dirty="0" smtClean="0"/>
              <a:t>Military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-	‘mortar’; ‘warhead’; ‘ballistic missile’; 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-	‘</a:t>
            </a:r>
            <a:r>
              <a:rPr lang="en-GB" i="1" dirty="0" err="1" smtClean="0"/>
              <a:t>metralladora</a:t>
            </a:r>
            <a:r>
              <a:rPr lang="en-GB" dirty="0" smtClean="0"/>
              <a:t>’ (Spanish); ‘</a:t>
            </a:r>
            <a:r>
              <a:rPr lang="en-GB" i="1" dirty="0" err="1" smtClean="0"/>
              <a:t>allti</a:t>
            </a:r>
            <a:r>
              <a:rPr lang="en-GB" dirty="0" smtClean="0"/>
              <a:t>’ (Albanian) </a:t>
            </a:r>
          </a:p>
          <a:p>
            <a:pPr eaLnBrk="1" hangingPunct="1"/>
            <a:r>
              <a:rPr lang="en-GB" dirty="0" smtClean="0"/>
              <a:t>Diplomatic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-	Chargé </a:t>
            </a:r>
            <a:r>
              <a:rPr lang="en-GB" dirty="0" err="1" smtClean="0"/>
              <a:t>d’Affaires;Chef</a:t>
            </a:r>
            <a:r>
              <a:rPr lang="en-GB" dirty="0" smtClean="0"/>
              <a:t> de Cabinet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-	Pentagon; Capitol Hill; Langley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-	Quai d’Orsay; </a:t>
            </a:r>
            <a:r>
              <a:rPr lang="en-GB" dirty="0" err="1" smtClean="0"/>
              <a:t>Auswärtiges</a:t>
            </a:r>
            <a:r>
              <a:rPr lang="en-GB" dirty="0" smtClean="0"/>
              <a:t> Amt; </a:t>
            </a:r>
            <a:r>
              <a:rPr lang="en-GB" dirty="0" err="1" smtClean="0"/>
              <a:t>Cotroceni</a:t>
            </a:r>
            <a:endParaRPr lang="en-GB" dirty="0" smtClean="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Jargon</a:t>
            </a:r>
          </a:p>
        </p:txBody>
      </p:sp>
      <p:pic>
        <p:nvPicPr>
          <p:cNvPr id="4" name="Picture 3" descr="scratching he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188640"/>
            <a:ext cx="2433312" cy="1853952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Torino, Firenze</a:t>
            </a:r>
          </a:p>
          <a:p>
            <a:pPr eaLnBrk="1" hangingPunct="1"/>
            <a:r>
              <a:rPr lang="en-GB" smtClean="0"/>
              <a:t>Brugge, Luik</a:t>
            </a:r>
          </a:p>
          <a:p>
            <a:pPr eaLnBrk="1" hangingPunct="1"/>
            <a:r>
              <a:rPr lang="en-GB" smtClean="0"/>
              <a:t>München, Wien</a:t>
            </a:r>
          </a:p>
          <a:p>
            <a:pPr eaLnBrk="1" hangingPunct="1"/>
            <a:r>
              <a:rPr lang="en-GB" smtClean="0"/>
              <a:t>Abertawe, Baile Átha Cliath</a:t>
            </a:r>
          </a:p>
          <a:p>
            <a:pPr eaLnBrk="1" hangingPunct="1"/>
            <a:r>
              <a:rPr lang="en-GB" smtClean="0"/>
              <a:t>Iruña, Donostia</a:t>
            </a:r>
          </a:p>
          <a:p>
            <a:pPr eaLnBrk="1" hangingPunct="1"/>
            <a:r>
              <a:rPr lang="en-GB" smtClean="0"/>
              <a:t>Hrvatska, Shqipëria, Magyárország</a:t>
            </a:r>
          </a:p>
          <a:p>
            <a:pPr eaLnBrk="1" hangingPunct="1"/>
            <a:r>
              <a:rPr lang="en-GB" smtClean="0"/>
              <a:t>Москва,</a:t>
            </a:r>
            <a:r>
              <a:rPr lang="zh-CN" altLang="en-GB" smtClean="0">
                <a:latin typeface="SimSun" pitchFamily="2" charset="-122"/>
                <a:ea typeface="SimSun" pitchFamily="2" charset="-122"/>
              </a:rPr>
              <a:t>中国,</a:t>
            </a:r>
            <a:r>
              <a:rPr lang="fa-IR" altLang="zh-CN" smtClean="0">
                <a:latin typeface="SimSun" pitchFamily="2" charset="-122"/>
              </a:rPr>
              <a:t>تهران</a:t>
            </a:r>
            <a:endParaRPr lang="en-GB" smtClean="0">
              <a:latin typeface="SimSun" pitchFamily="2" charset="-122"/>
            </a:endParaRP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Placenames</a:t>
            </a:r>
          </a:p>
        </p:txBody>
      </p:sp>
      <p:pic>
        <p:nvPicPr>
          <p:cNvPr id="4" name="Picture 3" descr="signpos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620688"/>
            <a:ext cx="2619375" cy="174307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International bodies and organisations</a:t>
            </a:r>
          </a:p>
          <a:p>
            <a:pPr eaLnBrk="1" hangingPunct="1">
              <a:buFontTx/>
              <a:buChar char="-"/>
            </a:pPr>
            <a:r>
              <a:rPr lang="en-GB" dirty="0" err="1" smtClean="0"/>
              <a:t>UNHCR</a:t>
            </a:r>
            <a:r>
              <a:rPr lang="en-GB" dirty="0" smtClean="0"/>
              <a:t>, </a:t>
            </a:r>
            <a:r>
              <a:rPr lang="en-GB" dirty="0" err="1" smtClean="0"/>
              <a:t>OSCE</a:t>
            </a:r>
            <a:r>
              <a:rPr lang="en-GB" dirty="0" smtClean="0"/>
              <a:t>, </a:t>
            </a:r>
            <a:r>
              <a:rPr lang="en-GB" dirty="0" err="1" smtClean="0"/>
              <a:t>IAEA</a:t>
            </a:r>
            <a:r>
              <a:rPr lang="en-GB" dirty="0" smtClean="0"/>
              <a:t>, EFTA, WHO</a:t>
            </a:r>
          </a:p>
          <a:p>
            <a:pPr eaLnBrk="1" hangingPunct="1">
              <a:buFontTx/>
              <a:buChar char="-"/>
            </a:pPr>
            <a:r>
              <a:rPr lang="en-GB" dirty="0" err="1" smtClean="0"/>
              <a:t>OKB</a:t>
            </a:r>
            <a:r>
              <a:rPr lang="en-GB" dirty="0" smtClean="0"/>
              <a:t> (Albanian), </a:t>
            </a:r>
            <a:r>
              <a:rPr lang="en-GB" dirty="0" err="1" smtClean="0"/>
              <a:t>AEB</a:t>
            </a:r>
            <a:r>
              <a:rPr lang="en-GB" dirty="0" smtClean="0"/>
              <a:t> (Basque), </a:t>
            </a:r>
            <a:r>
              <a:rPr lang="en-GB" dirty="0" err="1" smtClean="0"/>
              <a:t>OTAN</a:t>
            </a:r>
            <a:r>
              <a:rPr lang="en-GB" dirty="0" smtClean="0"/>
              <a:t> (Spanish)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/>
            <a:r>
              <a:rPr lang="en-GB" dirty="0" smtClean="0"/>
              <a:t>Military</a:t>
            </a:r>
          </a:p>
          <a:p>
            <a:pPr eaLnBrk="1" hangingPunct="1">
              <a:buFontTx/>
              <a:buChar char="-"/>
            </a:pPr>
            <a:r>
              <a:rPr lang="en-GB" dirty="0" err="1" smtClean="0"/>
              <a:t>UAV</a:t>
            </a:r>
            <a:r>
              <a:rPr lang="en-GB" dirty="0" smtClean="0"/>
              <a:t>, RPG, </a:t>
            </a:r>
            <a:r>
              <a:rPr lang="en-GB" dirty="0" err="1" smtClean="0"/>
              <a:t>IED</a:t>
            </a:r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/>
            <a:r>
              <a:rPr lang="en-GB" dirty="0" smtClean="0"/>
              <a:t>Political parties</a:t>
            </a:r>
          </a:p>
          <a:p>
            <a:pPr eaLnBrk="1" hangingPunct="1">
              <a:buFontTx/>
              <a:buChar char="-"/>
            </a:pPr>
            <a:r>
              <a:rPr lang="en-GB" dirty="0" err="1" smtClean="0"/>
              <a:t>AAK</a:t>
            </a:r>
            <a:r>
              <a:rPr lang="en-GB" dirty="0" smtClean="0"/>
              <a:t>, </a:t>
            </a:r>
            <a:r>
              <a:rPr lang="en-GB" dirty="0" err="1" smtClean="0"/>
              <a:t>CDU</a:t>
            </a:r>
            <a:r>
              <a:rPr lang="en-GB" dirty="0" smtClean="0"/>
              <a:t>, </a:t>
            </a:r>
            <a:r>
              <a:rPr lang="en-GB" dirty="0" err="1" smtClean="0"/>
              <a:t>PSOE</a:t>
            </a:r>
            <a:r>
              <a:rPr lang="en-GB" dirty="0" smtClean="0"/>
              <a:t>, </a:t>
            </a:r>
            <a:r>
              <a:rPr lang="en-GB" dirty="0" err="1" smtClean="0"/>
              <a:t>EAJ-PNV</a:t>
            </a:r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Acronyms &amp; abbreviations</a:t>
            </a:r>
          </a:p>
        </p:txBody>
      </p:sp>
      <p:pic>
        <p:nvPicPr>
          <p:cNvPr id="4" name="Picture 3" descr="dictiona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3140968"/>
            <a:ext cx="2857500" cy="206692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1328"/>
            <a:ext cx="8363272" cy="4525963"/>
          </a:xfrm>
        </p:spPr>
        <p:txBody>
          <a:bodyPr/>
          <a:lstStyle/>
          <a:p>
            <a:pPr eaLnBrk="1" hangingPunct="1"/>
            <a:r>
              <a:rPr lang="en-GB" dirty="0" smtClean="0"/>
              <a:t>Text messaging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- </a:t>
            </a:r>
            <a:r>
              <a:rPr lang="en-GB" i="1" dirty="0" smtClean="0"/>
              <a:t>CU L8R M8, LOL</a:t>
            </a:r>
            <a:r>
              <a:rPr lang="en-GB" dirty="0" smtClean="0"/>
              <a:t>, </a:t>
            </a:r>
            <a:r>
              <a:rPr lang="en-GB" i="1" dirty="0" smtClean="0"/>
              <a:t>IMHO/ </a:t>
            </a:r>
            <a:r>
              <a:rPr lang="en-GB" i="1" dirty="0" err="1" smtClean="0"/>
              <a:t>NQS</a:t>
            </a:r>
            <a:r>
              <a:rPr lang="en-GB" i="1" dirty="0" smtClean="0"/>
              <a:t>, KLM (Albanian)</a:t>
            </a:r>
            <a:endParaRPr lang="en-GB" dirty="0" smtClean="0"/>
          </a:p>
          <a:p>
            <a:pPr eaLnBrk="1" hangingPunct="1"/>
            <a:r>
              <a:rPr lang="en-GB" dirty="0" smtClean="0"/>
              <a:t>Informal speech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-	</a:t>
            </a:r>
            <a:r>
              <a:rPr lang="en-GB" i="1" dirty="0" smtClean="0"/>
              <a:t>“I was like, yeah, and she was like, </a:t>
            </a:r>
            <a:r>
              <a:rPr lang="en-GB" i="1" dirty="0" err="1" smtClean="0"/>
              <a:t>dunno</a:t>
            </a:r>
            <a:r>
              <a:rPr lang="en-GB" i="1" dirty="0" smtClean="0"/>
              <a:t>...”</a:t>
            </a:r>
            <a:endParaRPr lang="en-GB" dirty="0" smtClean="0"/>
          </a:p>
          <a:p>
            <a:pPr eaLnBrk="1" hangingPunct="1">
              <a:buFontTx/>
              <a:buNone/>
            </a:pPr>
            <a:r>
              <a:rPr lang="en-GB" dirty="0" smtClean="0"/>
              <a:t>	-	</a:t>
            </a:r>
            <a:r>
              <a:rPr lang="en-GB" i="1" dirty="0" smtClean="0"/>
              <a:t>“Are you up for a kick-about?”</a:t>
            </a:r>
            <a:endParaRPr lang="en-GB" dirty="0" smtClean="0"/>
          </a:p>
          <a:p>
            <a:pPr eaLnBrk="1" hangingPunct="1">
              <a:buFontTx/>
              <a:buNone/>
            </a:pPr>
            <a:r>
              <a:rPr lang="en-GB" dirty="0" smtClean="0"/>
              <a:t>	-	</a:t>
            </a:r>
            <a:r>
              <a:rPr lang="en-GB" i="1" dirty="0" smtClean="0"/>
              <a:t>“He’s like so off his head.”</a:t>
            </a:r>
          </a:p>
          <a:p>
            <a:pPr eaLnBrk="1" hangingPunct="1">
              <a:buFontTx/>
              <a:buNone/>
            </a:pPr>
            <a:r>
              <a:rPr lang="en-GB" i="1" dirty="0" smtClean="0"/>
              <a:t>	-	“I wish he’d just do one.”</a:t>
            </a:r>
          </a:p>
          <a:p>
            <a:pPr eaLnBrk="1" hangingPunct="1">
              <a:buFontTx/>
              <a:buNone/>
            </a:pPr>
            <a:r>
              <a:rPr lang="en-GB" i="1" dirty="0" smtClean="0"/>
              <a:t>	-	“</a:t>
            </a:r>
            <a:r>
              <a:rPr lang="en-GB" i="1" dirty="0" err="1" smtClean="0"/>
              <a:t>Gis</a:t>
            </a:r>
            <a:r>
              <a:rPr lang="en-GB" i="1" dirty="0" smtClean="0"/>
              <a:t> a butcher’s, mate!”</a:t>
            </a:r>
            <a:endParaRPr lang="en-GB" dirty="0" smtClean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Slang</a:t>
            </a:r>
          </a:p>
        </p:txBody>
      </p:sp>
      <p:pic>
        <p:nvPicPr>
          <p:cNvPr id="4" name="Picture 3" descr="sla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332656"/>
            <a:ext cx="3028950" cy="151447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dirty="0" smtClean="0"/>
              <a:t>‘Standard’ Basque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GB" dirty="0" smtClean="0"/>
              <a:t>‘</a:t>
            </a:r>
            <a:r>
              <a:rPr lang="en-GB" i="1" dirty="0" err="1" smtClean="0"/>
              <a:t>Esan</a:t>
            </a:r>
            <a:r>
              <a:rPr lang="en-GB" i="1" dirty="0" smtClean="0"/>
              <a:t> </a:t>
            </a:r>
            <a:r>
              <a:rPr lang="en-GB" i="1" dirty="0" err="1" smtClean="0"/>
              <a:t>iezaiozu</a:t>
            </a:r>
            <a:r>
              <a:rPr lang="en-GB" i="1" dirty="0" smtClean="0"/>
              <a:t> bi </a:t>
            </a:r>
            <a:r>
              <a:rPr lang="en-GB" i="1" dirty="0" err="1" smtClean="0"/>
              <a:t>bilera</a:t>
            </a:r>
            <a:r>
              <a:rPr lang="en-GB" i="1" dirty="0" smtClean="0"/>
              <a:t> </a:t>
            </a:r>
            <a:r>
              <a:rPr lang="en-GB" i="1" dirty="0" err="1" smtClean="0"/>
              <a:t>igande</a:t>
            </a:r>
            <a:r>
              <a:rPr lang="en-GB" i="1" dirty="0" smtClean="0"/>
              <a:t> </a:t>
            </a:r>
            <a:r>
              <a:rPr lang="en-GB" i="1" dirty="0" err="1" smtClean="0"/>
              <a:t>gauean</a:t>
            </a:r>
            <a:r>
              <a:rPr lang="en-GB" i="1" dirty="0" smtClean="0"/>
              <a:t> </a:t>
            </a:r>
            <a:r>
              <a:rPr lang="en-GB" i="1" dirty="0" err="1" smtClean="0"/>
              <a:t>dauzkagula</a:t>
            </a:r>
            <a:r>
              <a:rPr lang="en-GB" i="1" dirty="0" smtClean="0"/>
              <a:t>, </a:t>
            </a:r>
            <a:r>
              <a:rPr lang="en-GB" i="1" dirty="0" err="1" smtClean="0"/>
              <a:t>mesedez</a:t>
            </a:r>
            <a:r>
              <a:rPr lang="en-GB" dirty="0" smtClean="0"/>
              <a:t>’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err="1" smtClean="0"/>
              <a:t>Biskayan</a:t>
            </a:r>
            <a:r>
              <a:rPr lang="en-GB" dirty="0" smtClean="0"/>
              <a:t> Basque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GB" dirty="0" smtClean="0"/>
              <a:t>‘</a:t>
            </a:r>
            <a:r>
              <a:rPr lang="en-GB" i="1" dirty="0" err="1" smtClean="0"/>
              <a:t>Esaiozu</a:t>
            </a:r>
            <a:r>
              <a:rPr lang="en-GB" i="1" dirty="0" smtClean="0"/>
              <a:t> </a:t>
            </a:r>
            <a:r>
              <a:rPr lang="en-GB" i="1" dirty="0" err="1" smtClean="0"/>
              <a:t>bilera</a:t>
            </a:r>
            <a:r>
              <a:rPr lang="en-GB" i="1" dirty="0" smtClean="0"/>
              <a:t> bi </a:t>
            </a:r>
            <a:r>
              <a:rPr lang="en-GB" i="1" dirty="0" err="1" smtClean="0"/>
              <a:t>domeka</a:t>
            </a:r>
            <a:r>
              <a:rPr lang="en-GB" i="1" dirty="0" smtClean="0"/>
              <a:t> </a:t>
            </a:r>
            <a:r>
              <a:rPr lang="en-GB" i="1" dirty="0" err="1" smtClean="0"/>
              <a:t>gabean</a:t>
            </a:r>
            <a:r>
              <a:rPr lang="en-GB" i="1" dirty="0" smtClean="0"/>
              <a:t> </a:t>
            </a:r>
            <a:r>
              <a:rPr lang="en-GB" i="1" dirty="0" err="1" smtClean="0"/>
              <a:t>doguzela</a:t>
            </a:r>
            <a:r>
              <a:rPr lang="en-GB" i="1" dirty="0" smtClean="0"/>
              <a:t>, </a:t>
            </a:r>
            <a:r>
              <a:rPr lang="en-GB" i="1" dirty="0" err="1" smtClean="0"/>
              <a:t>faborez</a:t>
            </a:r>
            <a:r>
              <a:rPr lang="en-GB" dirty="0" smtClean="0"/>
              <a:t>’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French Basque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dirty="0" smtClean="0"/>
              <a:t>- ‘</a:t>
            </a:r>
            <a:r>
              <a:rPr lang="en-GB" i="1" dirty="0" err="1" smtClean="0"/>
              <a:t>Erraiozu</a:t>
            </a:r>
            <a:r>
              <a:rPr lang="en-GB" i="1" dirty="0" smtClean="0"/>
              <a:t> </a:t>
            </a:r>
            <a:r>
              <a:rPr lang="en-GB" i="1" dirty="0" err="1" smtClean="0"/>
              <a:t>batzarre</a:t>
            </a:r>
            <a:r>
              <a:rPr lang="en-GB" i="1" dirty="0" smtClean="0"/>
              <a:t> </a:t>
            </a:r>
            <a:r>
              <a:rPr lang="en-GB" i="1" dirty="0" err="1" smtClean="0"/>
              <a:t>biga</a:t>
            </a:r>
            <a:r>
              <a:rPr lang="en-GB" i="1" dirty="0" smtClean="0"/>
              <a:t> </a:t>
            </a:r>
            <a:r>
              <a:rPr lang="en-GB" i="1" dirty="0" err="1" smtClean="0"/>
              <a:t>igande</a:t>
            </a:r>
            <a:r>
              <a:rPr lang="en-GB" i="1" dirty="0" smtClean="0"/>
              <a:t> </a:t>
            </a:r>
            <a:r>
              <a:rPr lang="en-GB" i="1" dirty="0" err="1" smtClean="0"/>
              <a:t>iluntzean</a:t>
            </a:r>
            <a:r>
              <a:rPr lang="en-GB" i="1" dirty="0" smtClean="0"/>
              <a:t> </a:t>
            </a:r>
            <a:r>
              <a:rPr lang="en-GB" i="1" dirty="0" err="1" smtClean="0"/>
              <a:t>ditugula</a:t>
            </a:r>
            <a:r>
              <a:rPr lang="en-GB" i="1" dirty="0" smtClean="0"/>
              <a:t>, </a:t>
            </a:r>
            <a:r>
              <a:rPr lang="en-GB" i="1" dirty="0" err="1" smtClean="0"/>
              <a:t>plazer</a:t>
            </a:r>
            <a:r>
              <a:rPr lang="en-GB" i="1" dirty="0" smtClean="0"/>
              <a:t> </a:t>
            </a:r>
            <a:r>
              <a:rPr lang="en-GB" i="1" dirty="0" err="1" smtClean="0"/>
              <a:t>baduzu</a:t>
            </a:r>
            <a:r>
              <a:rPr lang="en-GB" dirty="0" smtClean="0"/>
              <a:t>’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Dialects</a:t>
            </a:r>
          </a:p>
        </p:txBody>
      </p:sp>
      <p:pic>
        <p:nvPicPr>
          <p:cNvPr id="4" name="Picture 3" descr="speak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0"/>
            <a:ext cx="1973213" cy="197321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dirty="0" smtClean="0"/>
              <a:t>‘</a:t>
            </a:r>
            <a:r>
              <a:rPr lang="en-GB" i="1" dirty="0" smtClean="0"/>
              <a:t>You can whistle for it</a:t>
            </a:r>
            <a:r>
              <a:rPr lang="en-GB" dirty="0" smtClean="0"/>
              <a:t>’, ‘</a:t>
            </a:r>
            <a:r>
              <a:rPr lang="en-GB" i="1" dirty="0" smtClean="0"/>
              <a:t>oh dash it all to hell!</a:t>
            </a:r>
            <a:r>
              <a:rPr lang="en-GB" dirty="0" smtClean="0"/>
              <a:t>’</a:t>
            </a:r>
          </a:p>
          <a:p>
            <a:pPr eaLnBrk="1" hangingPunct="1"/>
            <a:r>
              <a:rPr lang="en-GB" dirty="0" smtClean="0"/>
              <a:t>‘</a:t>
            </a:r>
            <a:r>
              <a:rPr lang="en-GB" i="1" dirty="0" smtClean="0"/>
              <a:t>Ai </a:t>
            </a:r>
            <a:r>
              <a:rPr lang="en-GB" i="1" dirty="0" err="1" smtClean="0"/>
              <a:t>farë</a:t>
            </a:r>
            <a:r>
              <a:rPr lang="en-GB" i="1" dirty="0" smtClean="0"/>
              <a:t> </a:t>
            </a:r>
            <a:r>
              <a:rPr lang="en-GB" i="1" dirty="0" err="1" smtClean="0"/>
              <a:t>legeni</a:t>
            </a:r>
            <a:r>
              <a:rPr lang="en-GB" i="1" dirty="0" smtClean="0"/>
              <a:t> </a:t>
            </a:r>
            <a:r>
              <a:rPr lang="en-GB" i="1" dirty="0" err="1" smtClean="0"/>
              <a:t>m’ka</a:t>
            </a:r>
            <a:r>
              <a:rPr lang="en-GB" i="1" dirty="0" smtClean="0"/>
              <a:t> </a:t>
            </a:r>
            <a:r>
              <a:rPr lang="en-GB" i="1" dirty="0" err="1" smtClean="0"/>
              <a:t>shurrue</a:t>
            </a:r>
            <a:r>
              <a:rPr lang="en-GB" i="1" dirty="0" smtClean="0"/>
              <a:t> me </a:t>
            </a:r>
            <a:r>
              <a:rPr lang="en-GB" i="1" dirty="0" err="1" smtClean="0"/>
              <a:t>t’madhe</a:t>
            </a:r>
            <a:r>
              <a:rPr lang="en-GB" dirty="0" smtClean="0"/>
              <a:t>’ (Albanian)</a:t>
            </a:r>
          </a:p>
          <a:p>
            <a:pPr eaLnBrk="1" hangingPunct="1"/>
            <a:r>
              <a:rPr lang="en-GB" dirty="0" smtClean="0"/>
              <a:t>‘</a:t>
            </a:r>
            <a:r>
              <a:rPr lang="en-GB" i="1" dirty="0" smtClean="0"/>
              <a:t>La </a:t>
            </a:r>
            <a:r>
              <a:rPr lang="en-GB" i="1" dirty="0" err="1" smtClean="0"/>
              <a:t>hostia</a:t>
            </a:r>
            <a:r>
              <a:rPr lang="en-GB" i="1" dirty="0" smtClean="0"/>
              <a:t>, </a:t>
            </a:r>
            <a:r>
              <a:rPr lang="en-GB" i="1" dirty="0" err="1" smtClean="0"/>
              <a:t>hankan</a:t>
            </a:r>
            <a:r>
              <a:rPr lang="en-GB" i="1" dirty="0" smtClean="0"/>
              <a:t> </a:t>
            </a:r>
            <a:r>
              <a:rPr lang="en-GB" i="1" dirty="0" err="1" smtClean="0"/>
              <a:t>kriston</a:t>
            </a:r>
            <a:r>
              <a:rPr lang="en-GB" i="1" dirty="0" smtClean="0"/>
              <a:t> mina </a:t>
            </a:r>
            <a:r>
              <a:rPr lang="en-GB" i="1" dirty="0" err="1" smtClean="0"/>
              <a:t>daukat</a:t>
            </a:r>
            <a:r>
              <a:rPr lang="en-GB" i="1" dirty="0" smtClean="0"/>
              <a:t>!</a:t>
            </a:r>
            <a:r>
              <a:rPr lang="en-GB" dirty="0" smtClean="0"/>
              <a:t>’ (Basque)</a:t>
            </a:r>
          </a:p>
          <a:p>
            <a:pPr eaLnBrk="1" hangingPunct="1"/>
            <a:r>
              <a:rPr lang="en-GB" dirty="0" smtClean="0"/>
              <a:t>‘</a:t>
            </a:r>
            <a:r>
              <a:rPr lang="en-GB" i="1" dirty="0" smtClean="0"/>
              <a:t>I done that</a:t>
            </a:r>
            <a:r>
              <a:rPr lang="en-GB" dirty="0" smtClean="0"/>
              <a:t>’, ‘</a:t>
            </a:r>
            <a:r>
              <a:rPr lang="en-GB" i="1" dirty="0" smtClean="0"/>
              <a:t>he could of told me</a:t>
            </a:r>
            <a:r>
              <a:rPr lang="en-GB" dirty="0" smtClean="0"/>
              <a:t>’, ‘</a:t>
            </a:r>
            <a:r>
              <a:rPr lang="en-GB" i="1" dirty="0" smtClean="0"/>
              <a:t>who was them kids you was talking about?</a:t>
            </a:r>
            <a:r>
              <a:rPr lang="en-GB" dirty="0" smtClean="0"/>
              <a:t>’</a:t>
            </a:r>
          </a:p>
          <a:p>
            <a:pPr eaLnBrk="1" hangingPunct="1"/>
            <a:r>
              <a:rPr lang="en-GB" dirty="0" smtClean="0"/>
              <a:t>Good grammar – ‘</a:t>
            </a:r>
            <a:r>
              <a:rPr lang="en-GB" i="1" dirty="0" err="1" smtClean="0"/>
              <a:t>ata</a:t>
            </a:r>
            <a:r>
              <a:rPr lang="en-GB" i="1" dirty="0" smtClean="0"/>
              <a:t> </a:t>
            </a:r>
            <a:r>
              <a:rPr lang="en-GB" i="1" dirty="0" err="1" smtClean="0"/>
              <a:t>ushtarë</a:t>
            </a:r>
            <a:r>
              <a:rPr lang="en-GB" i="1" dirty="0" smtClean="0"/>
              <a:t> do </a:t>
            </a:r>
            <a:r>
              <a:rPr lang="en-GB" i="1" dirty="0" err="1" smtClean="0"/>
              <a:t>t’ia</a:t>
            </a:r>
            <a:r>
              <a:rPr lang="en-GB" i="1" dirty="0" smtClean="0"/>
              <a:t> </a:t>
            </a:r>
            <a:r>
              <a:rPr lang="en-GB" i="1" dirty="0" err="1" smtClean="0"/>
              <a:t>japin</a:t>
            </a:r>
            <a:r>
              <a:rPr lang="en-GB" i="1" dirty="0" smtClean="0"/>
              <a:t> </a:t>
            </a:r>
            <a:r>
              <a:rPr lang="en-GB" i="1" dirty="0" err="1" smtClean="0"/>
              <a:t>urdhërat</a:t>
            </a:r>
            <a:r>
              <a:rPr lang="en-GB" dirty="0" smtClean="0"/>
              <a:t>’</a:t>
            </a:r>
          </a:p>
          <a:p>
            <a:pPr eaLnBrk="1" hangingPunct="1"/>
            <a:r>
              <a:rPr lang="en-GB" dirty="0" smtClean="0"/>
              <a:t>Bad grammar – ‘</a:t>
            </a:r>
            <a:r>
              <a:rPr lang="en-GB" i="1" dirty="0" err="1" smtClean="0"/>
              <a:t>qata</a:t>
            </a:r>
            <a:r>
              <a:rPr lang="en-GB" i="1" dirty="0" smtClean="0"/>
              <a:t> </a:t>
            </a:r>
            <a:r>
              <a:rPr lang="en-GB" i="1" dirty="0" err="1" smtClean="0"/>
              <a:t>ushtarët</a:t>
            </a:r>
            <a:r>
              <a:rPr lang="en-GB" i="1" dirty="0" smtClean="0"/>
              <a:t> </a:t>
            </a:r>
            <a:r>
              <a:rPr lang="en-GB" i="1" dirty="0" err="1" smtClean="0"/>
              <a:t>kanë</a:t>
            </a:r>
            <a:r>
              <a:rPr lang="en-GB" i="1" dirty="0" smtClean="0"/>
              <a:t> </a:t>
            </a:r>
            <a:r>
              <a:rPr lang="en-GB" i="1" dirty="0" err="1" smtClean="0"/>
              <a:t>m’ja</a:t>
            </a:r>
            <a:r>
              <a:rPr lang="en-GB" i="1" dirty="0" smtClean="0"/>
              <a:t> </a:t>
            </a:r>
            <a:r>
              <a:rPr lang="en-GB" i="1" dirty="0" err="1" smtClean="0"/>
              <a:t>japë</a:t>
            </a:r>
            <a:r>
              <a:rPr lang="en-GB" i="1" dirty="0" smtClean="0"/>
              <a:t> </a:t>
            </a:r>
            <a:r>
              <a:rPr lang="en-GB" i="1" dirty="0" err="1" smtClean="0"/>
              <a:t>urdhnat</a:t>
            </a:r>
            <a:r>
              <a:rPr lang="en-GB" dirty="0" smtClean="0"/>
              <a:t>’</a:t>
            </a:r>
            <a:endParaRPr lang="en-GB" i="1" dirty="0" smtClean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Bad language and poor grammar</a:t>
            </a:r>
          </a:p>
        </p:txBody>
      </p:sp>
      <p:pic>
        <p:nvPicPr>
          <p:cNvPr id="4" name="Picture 3" descr="bad langu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5445224"/>
            <a:ext cx="2376264" cy="124753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514600"/>
            <a:ext cx="84582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5400" smtClean="0"/>
              <a:t>Any questions?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Copyright © 2020 Albaro Languages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1166</TotalTime>
  <Words>1140</Words>
  <Application>Microsoft Office PowerPoint</Application>
  <PresentationFormat>On-screen Show (4:3)</PresentationFormat>
  <Paragraphs>188</Paragraphs>
  <Slides>22</Slides>
  <Notes>0</Notes>
  <HiddenSlides>3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Concourse</vt:lpstr>
      <vt:lpstr>What could languages ever do for me?  Chris Hughes MBE, MCIL</vt:lpstr>
      <vt:lpstr>Languages – what’s the point?</vt:lpstr>
      <vt:lpstr>Why am I a linguist?</vt:lpstr>
      <vt:lpstr>A tour of some languages</vt:lpstr>
      <vt:lpstr>I can’t do languages.  Or can I?</vt:lpstr>
      <vt:lpstr>Not all pop stars sing in English!</vt:lpstr>
      <vt:lpstr>Esperanto in 5 minutes (1)</vt:lpstr>
      <vt:lpstr>Esperanto in 5 minutes (2)</vt:lpstr>
      <vt:lpstr>Esperanto in 5 minutes (3)</vt:lpstr>
      <vt:lpstr>Learn a new alphabet!</vt:lpstr>
      <vt:lpstr>My career (so far)</vt:lpstr>
      <vt:lpstr>Can you hear similar words?</vt:lpstr>
      <vt:lpstr>The new recruit English linguist</vt:lpstr>
      <vt:lpstr>Can you … ?</vt:lpstr>
      <vt:lpstr>Challenges</vt:lpstr>
      <vt:lpstr>Jargon</vt:lpstr>
      <vt:lpstr>Placenames</vt:lpstr>
      <vt:lpstr>Acronyms &amp; abbreviations</vt:lpstr>
      <vt:lpstr>Slang</vt:lpstr>
      <vt:lpstr>Dialects</vt:lpstr>
      <vt:lpstr>Bad language and poor grammar</vt:lpstr>
      <vt:lpstr>Any questions?</vt:lpstr>
    </vt:vector>
  </TitlesOfParts>
  <Company>Albaro Languages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could languages ever do for me?</dc:title>
  <dc:creator>Chris Hughes</dc:creator>
  <cp:lastModifiedBy>Albaro</cp:lastModifiedBy>
  <cp:revision>219</cp:revision>
  <dcterms:created xsi:type="dcterms:W3CDTF">2006-01-09T10:02:07Z</dcterms:created>
  <dcterms:modified xsi:type="dcterms:W3CDTF">2020-07-07T15:45:46Z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